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6" r:id="rId1"/>
  </p:sldMasterIdLst>
  <p:notesMasterIdLst>
    <p:notesMasterId r:id="rId25"/>
  </p:notesMasterIdLst>
  <p:sldIdLst>
    <p:sldId id="256" r:id="rId2"/>
    <p:sldId id="257" r:id="rId3"/>
    <p:sldId id="272" r:id="rId4"/>
    <p:sldId id="259" r:id="rId5"/>
    <p:sldId id="258" r:id="rId6"/>
    <p:sldId id="261" r:id="rId7"/>
    <p:sldId id="260" r:id="rId8"/>
    <p:sldId id="262" r:id="rId9"/>
    <p:sldId id="263" r:id="rId10"/>
    <p:sldId id="265" r:id="rId11"/>
    <p:sldId id="264" r:id="rId12"/>
    <p:sldId id="273" r:id="rId13"/>
    <p:sldId id="266" r:id="rId14"/>
    <p:sldId id="268" r:id="rId15"/>
    <p:sldId id="269" r:id="rId16"/>
    <p:sldId id="267" r:id="rId17"/>
    <p:sldId id="274" r:id="rId18"/>
    <p:sldId id="270" r:id="rId19"/>
    <p:sldId id="275" r:id="rId20"/>
    <p:sldId id="276" r:id="rId21"/>
    <p:sldId id="277" r:id="rId22"/>
    <p:sldId id="278" r:id="rId23"/>
    <p:sldId id="279" r:id="rId24"/>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DDE8105-772C-442F-92B4-2DB64D28D929}" type="datetimeFigureOut">
              <a:rPr lang="fa-IR" smtClean="0"/>
              <a:t>10/07/1441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400592D-FC22-49FC-BAFE-2E3D5E724291}" type="slidenum">
              <a:rPr lang="fa-IR" smtClean="0"/>
              <a:t>‹#›</a:t>
            </a:fld>
            <a:endParaRPr lang="fa-IR"/>
          </a:p>
        </p:txBody>
      </p:sp>
    </p:spTree>
    <p:extLst>
      <p:ext uri="{BB962C8B-B14F-4D97-AF65-F5344CB8AC3E}">
        <p14:creationId xmlns:p14="http://schemas.microsoft.com/office/powerpoint/2010/main" val="337300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ama.ir/"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www.gama.ir/" TargetMode="External"/><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hyperlink" Target="http://www.gama.i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E6864F-AF4F-4234-B2D8-1D0DC3913094}" type="datetime1">
              <a:rPr lang="en-US" smtClean="0"/>
              <a:t>3/4/2020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www.gama.ir</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90082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E6864F-AF4F-4234-B2D8-1D0DC3913094}" type="datetime1">
              <a:rPr lang="en-US" smtClean="0"/>
              <a:t>3/4/2020</a:t>
            </a:fld>
            <a:endParaRPr lang="en-US" dirty="0"/>
          </a:p>
        </p:txBody>
      </p:sp>
      <p:sp>
        <p:nvSpPr>
          <p:cNvPr id="6" name="Footer Placeholder 5"/>
          <p:cNvSpPr>
            <a:spLocks noGrp="1"/>
          </p:cNvSpPr>
          <p:nvPr>
            <p:ph type="ftr" sz="quarter" idx="11"/>
          </p:nvPr>
        </p:nvSpPr>
        <p:spPr/>
        <p:txBody>
          <a:bodyPr/>
          <a:lstStyle/>
          <a:p>
            <a:r>
              <a:rPr lang="en-US"/>
              <a:t>www.gama.ir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433503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6864F-AF4F-4234-B2D8-1D0DC3913094}" type="datetime1">
              <a:rPr lang="en-US" smtClean="0"/>
              <a:t>3/4/2020</a:t>
            </a:fld>
            <a:endParaRPr lang="en-US" dirty="0"/>
          </a:p>
        </p:txBody>
      </p:sp>
      <p:sp>
        <p:nvSpPr>
          <p:cNvPr id="5" name="Footer Placeholder 4"/>
          <p:cNvSpPr>
            <a:spLocks noGrp="1"/>
          </p:cNvSpPr>
          <p:nvPr>
            <p:ph type="ftr" sz="quarter" idx="11"/>
          </p:nvPr>
        </p:nvSpPr>
        <p:spPr/>
        <p:txBody>
          <a:bodyPr/>
          <a:lstStyle/>
          <a:p>
            <a:r>
              <a:rPr lang="en-US"/>
              <a:t>www.gama.ir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2129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6864F-AF4F-4234-B2D8-1D0DC3913094}" type="datetime1">
              <a:rPr lang="en-US" smtClean="0"/>
              <a:t>3/4/2020</a:t>
            </a:fld>
            <a:endParaRPr lang="en-US" dirty="0"/>
          </a:p>
        </p:txBody>
      </p:sp>
      <p:sp>
        <p:nvSpPr>
          <p:cNvPr id="5" name="Footer Placeholder 4"/>
          <p:cNvSpPr>
            <a:spLocks noGrp="1"/>
          </p:cNvSpPr>
          <p:nvPr>
            <p:ph type="ftr" sz="quarter" idx="11"/>
          </p:nvPr>
        </p:nvSpPr>
        <p:spPr/>
        <p:txBody>
          <a:bodyPr/>
          <a:lstStyle/>
          <a:p>
            <a:r>
              <a:rPr lang="en-US"/>
              <a:t>www.gama.ir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51564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6864F-AF4F-4234-B2D8-1D0DC3913094}" type="datetime1">
              <a:rPr lang="en-US" smtClean="0"/>
              <a:t>3/4/2020</a:t>
            </a:fld>
            <a:endParaRPr lang="en-US" dirty="0"/>
          </a:p>
        </p:txBody>
      </p:sp>
      <p:sp>
        <p:nvSpPr>
          <p:cNvPr id="5" name="Footer Placeholder 4"/>
          <p:cNvSpPr>
            <a:spLocks noGrp="1"/>
          </p:cNvSpPr>
          <p:nvPr>
            <p:ph type="ftr" sz="quarter" idx="11"/>
          </p:nvPr>
        </p:nvSpPr>
        <p:spPr/>
        <p:txBody>
          <a:bodyPr/>
          <a:lstStyle/>
          <a:p>
            <a:r>
              <a:rPr lang="en-US"/>
              <a:t>www.gama.ir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395149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6864F-AF4F-4234-B2D8-1D0DC3913094}" type="datetime1">
              <a:rPr lang="en-US" smtClean="0"/>
              <a:t>3/4/2020</a:t>
            </a:fld>
            <a:endParaRPr lang="en-US" dirty="0"/>
          </a:p>
        </p:txBody>
      </p:sp>
      <p:sp>
        <p:nvSpPr>
          <p:cNvPr id="5" name="Footer Placeholder 4"/>
          <p:cNvSpPr>
            <a:spLocks noGrp="1"/>
          </p:cNvSpPr>
          <p:nvPr>
            <p:ph type="ftr" sz="quarter" idx="11"/>
          </p:nvPr>
        </p:nvSpPr>
        <p:spPr/>
        <p:txBody>
          <a:bodyPr/>
          <a:lstStyle/>
          <a:p>
            <a:r>
              <a:rPr lang="en-US"/>
              <a:t>www.gama.ir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22085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E6864F-AF4F-4234-B2D8-1D0DC3913094}" type="datetime1">
              <a:rPr lang="en-US" smtClean="0"/>
              <a:t>3/4/2020</a:t>
            </a:fld>
            <a:endParaRPr lang="en-US" dirty="0"/>
          </a:p>
        </p:txBody>
      </p:sp>
      <p:sp>
        <p:nvSpPr>
          <p:cNvPr id="5" name="Footer Placeholder 4"/>
          <p:cNvSpPr>
            <a:spLocks noGrp="1"/>
          </p:cNvSpPr>
          <p:nvPr>
            <p:ph type="ftr" sz="quarter" idx="11"/>
          </p:nvPr>
        </p:nvSpPr>
        <p:spPr/>
        <p:txBody>
          <a:bodyPr/>
          <a:lstStyle/>
          <a:p>
            <a:r>
              <a:rPr lang="en-US"/>
              <a:t>www.gama.ir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73674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8ABCC-C30D-4674-AB57-565DA9199ED7}"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8" name="Picture 7"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9" name="Picture 8"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10" name="Rectangle 9"/>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3" name="Picture 12"/>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81429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E6864F-AF4F-4234-B2D8-1D0DC3913094}" type="datetime1">
              <a:rPr lang="en-US" smtClean="0"/>
              <a:t>3/4/2020</a:t>
            </a:fld>
            <a:endParaRPr lang="en-US" dirty="0"/>
          </a:p>
        </p:txBody>
      </p:sp>
      <p:sp>
        <p:nvSpPr>
          <p:cNvPr id="5" name="Footer Placeholder 4"/>
          <p:cNvSpPr>
            <a:spLocks noGrp="1"/>
          </p:cNvSpPr>
          <p:nvPr>
            <p:ph type="ftr" sz="quarter" idx="11"/>
          </p:nvPr>
        </p:nvSpPr>
        <p:spPr/>
        <p:txBody>
          <a:bodyPr/>
          <a:lstStyle/>
          <a:p>
            <a:r>
              <a:rPr lang="en-US"/>
              <a:t>www.gama.ir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47125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03" y="2733709"/>
            <a:ext cx="8758553" cy="1373070"/>
          </a:xfrm>
        </p:spPr>
        <p:txBody>
          <a:bodyPr anchor="ctr">
            <a:noAutofit/>
          </a:bodyPr>
          <a:lstStyle>
            <a:lvl1pPr algn="r">
              <a:defRPr sz="5400"/>
            </a:lvl1pPr>
          </a:lstStyle>
          <a:p>
            <a:r>
              <a:rPr lang="fa-IR" dirty="0"/>
              <a:t>عنوان عنوان</a:t>
            </a:r>
            <a:endParaRPr lang="en-US" dirty="0"/>
          </a:p>
        </p:txBody>
      </p:sp>
      <p:sp>
        <p:nvSpPr>
          <p:cNvPr id="3" name="Subtitle 2"/>
          <p:cNvSpPr>
            <a:spLocks noGrp="1"/>
          </p:cNvSpPr>
          <p:nvPr>
            <p:ph type="subTitle" idx="1" hasCustomPrompt="1"/>
          </p:nvPr>
        </p:nvSpPr>
        <p:spPr>
          <a:xfrm>
            <a:off x="680322" y="4394039"/>
            <a:ext cx="8144134" cy="385351"/>
          </a:xfrm>
        </p:spPr>
        <p:txBody>
          <a:bodyPr>
            <a:noAutofit/>
          </a:bodyPr>
          <a:lstStyle>
            <a:lvl1pPr marL="0" indent="0" algn="l">
              <a:buNone/>
              <a:defRPr sz="28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a:t>مدرس: استاد ...................</a:t>
            </a:r>
            <a:endParaRPr lang="en-US" dirty="0"/>
          </a:p>
        </p:txBody>
      </p:sp>
      <p:sp>
        <p:nvSpPr>
          <p:cNvPr id="20" name="Picture Placeholder 19"/>
          <p:cNvSpPr>
            <a:spLocks noGrp="1"/>
          </p:cNvSpPr>
          <p:nvPr>
            <p:ph type="pic" sz="quarter" idx="10"/>
          </p:nvPr>
        </p:nvSpPr>
        <p:spPr>
          <a:xfrm>
            <a:off x="-1" y="9525"/>
            <a:ext cx="4457701" cy="2581200"/>
          </a:xfrm>
        </p:spPr>
        <p:txBody>
          <a:bodyPr/>
          <a:lstStyle>
            <a:lvl1pPr marL="0" indent="0">
              <a:buFontTx/>
              <a:buNone/>
              <a:defRPr/>
            </a:lvl1pPr>
          </a:lstStyle>
          <a:p>
            <a:r>
              <a:rPr lang="en-US"/>
              <a:t>Click icon to add picture</a:t>
            </a:r>
            <a:endParaRPr lang="fa-IR" dirty="0"/>
          </a:p>
        </p:txBody>
      </p:sp>
      <p:sp>
        <p:nvSpPr>
          <p:cNvPr id="21" name="Picture Placeholder 19"/>
          <p:cNvSpPr>
            <a:spLocks noGrp="1"/>
          </p:cNvSpPr>
          <p:nvPr>
            <p:ph type="pic" sz="quarter" idx="11"/>
          </p:nvPr>
        </p:nvSpPr>
        <p:spPr>
          <a:xfrm>
            <a:off x="4457701" y="7559"/>
            <a:ext cx="4500860" cy="2582519"/>
          </a:xfrm>
        </p:spPr>
        <p:txBody>
          <a:bodyPr/>
          <a:lstStyle>
            <a:lvl1pPr marL="0" indent="0">
              <a:buFontTx/>
              <a:buNone/>
              <a:defRPr/>
            </a:lvl1pPr>
          </a:lstStyle>
          <a:p>
            <a:r>
              <a:rPr lang="en-US"/>
              <a:t>Click icon to add picture</a:t>
            </a:r>
            <a:endParaRPr lang="fa-IR" dirty="0"/>
          </a:p>
        </p:txBody>
      </p:sp>
      <p:sp>
        <p:nvSpPr>
          <p:cNvPr id="25" name="Text Placeholder 24"/>
          <p:cNvSpPr>
            <a:spLocks noGrp="1"/>
          </p:cNvSpPr>
          <p:nvPr>
            <p:ph type="body" sz="quarter" idx="12" hasCustomPrompt="1"/>
          </p:nvPr>
        </p:nvSpPr>
        <p:spPr>
          <a:xfrm>
            <a:off x="9111714" y="2733709"/>
            <a:ext cx="3077109" cy="1373070"/>
          </a:xfrm>
        </p:spPr>
        <p:txBody>
          <a:bodyPr anchor="ctr">
            <a:normAutofit/>
          </a:bodyPr>
          <a:lstStyle>
            <a:lvl1pPr marL="0" indent="0" algn="ctr">
              <a:buNone/>
              <a:defRPr sz="5400">
                <a:cs typeface="+mj-cs"/>
              </a:defRPr>
            </a:lvl1pPr>
          </a:lstStyle>
          <a:p>
            <a:pPr lvl="0"/>
            <a:r>
              <a:rPr lang="fa-IR" dirty="0"/>
              <a:t>درس 1</a:t>
            </a:r>
          </a:p>
        </p:txBody>
      </p:sp>
    </p:spTree>
    <p:extLst>
      <p:ext uri="{BB962C8B-B14F-4D97-AF65-F5344CB8AC3E}">
        <p14:creationId xmlns:p14="http://schemas.microsoft.com/office/powerpoint/2010/main" val="502743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right)">
                                      <p:cBhvr>
                                        <p:cTn id="7" dur="500"/>
                                        <p:tgtEl>
                                          <p:spTgt spid="25">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1500"/>
                            </p:stCondLst>
                            <p:childTnLst>
                              <p:par>
                                <p:cTn id="24" presetID="14" presetClass="entr" presetSubtype="5"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randombar(vertical)">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5"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vertical)">
                      <p:cBhvr>
                        <p:cTn dur="500"/>
                        <p:tgtEl>
                          <p:spTgt spid="3"/>
                        </p:tgtEl>
                      </p:cBhvr>
                    </p:animEffect>
                  </p:childTnLst>
                </p:cTn>
              </p:par>
            </p:tnLst>
          </p:tmpl>
        </p:tmplLst>
      </p:bldP>
      <p:bldP spid="20" grpId="0"/>
      <p:bldP spid="21" grpId="0"/>
      <p:bldP spid="25" grpId="0" build="p">
        <p:tmplLst>
          <p:tmpl lvl="1">
            <p:tnLst>
              <p:par>
                <p:cTn presetID="22" presetClass="entr" presetSubtype="2"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Lst>
  </p:timing>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Date Placeholder 2"/>
          <p:cNvSpPr>
            <a:spLocks noGrp="1"/>
          </p:cNvSpPr>
          <p:nvPr>
            <p:ph type="dt" sz="half" idx="10"/>
          </p:nvPr>
        </p:nvSpPr>
        <p:spPr>
          <a:xfrm>
            <a:off x="9440562" y="6492875"/>
            <a:ext cx="2743200" cy="365125"/>
          </a:xfrm>
        </p:spPr>
        <p:txBody>
          <a:bodyPr/>
          <a:lstStyle/>
          <a:p>
            <a:fld id="{C24279C2-7679-4D3C-AF6A-33CA85521C8F}" type="datetime1">
              <a:rPr lang="en-US" smtClean="0"/>
              <a:t>3/4/2020</a:t>
            </a:fld>
            <a:endParaRPr lang="en-US" dirty="0"/>
          </a:p>
        </p:txBody>
      </p:sp>
      <p:pic>
        <p:nvPicPr>
          <p:cNvPr id="15" name="Picture 14"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6" name="Rectangle 15"/>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itle 1"/>
          <p:cNvSpPr>
            <a:spLocks noGrp="1"/>
          </p:cNvSpPr>
          <p:nvPr>
            <p:ph type="title" hasCustomPrompt="1"/>
          </p:nvPr>
        </p:nvSpPr>
        <p:spPr>
          <a:xfrm>
            <a:off x="8161232" y="347955"/>
            <a:ext cx="4030768" cy="968480"/>
          </a:xfrm>
        </p:spPr>
        <p:txBody>
          <a:bodyPr>
            <a:noAutofit/>
          </a:bodyPr>
          <a:lstStyle>
            <a:lvl1pPr algn="r">
              <a:defRPr sz="2400">
                <a:cs typeface="B Titr" panose="00000700000000000000" pitchFamily="2" charset="-78"/>
              </a:defRPr>
            </a:lvl1pPr>
          </a:lstStyle>
          <a:p>
            <a:r>
              <a:rPr lang="en-US" dirty="0"/>
              <a:t>Click to edit Master </a:t>
            </a:r>
            <a:r>
              <a:rPr lang="en-US" dirty="0" err="1"/>
              <a:t>titl</a:t>
            </a:r>
            <a:r>
              <a:rPr lang="en-US" dirty="0"/>
              <a:t> style</a:t>
            </a:r>
          </a:p>
        </p:txBody>
      </p:sp>
      <p:sp>
        <p:nvSpPr>
          <p:cNvPr id="18" name="Content Placeholder 2"/>
          <p:cNvSpPr>
            <a:spLocks noGrp="1"/>
          </p:cNvSpPr>
          <p:nvPr>
            <p:ph idx="1"/>
          </p:nvPr>
        </p:nvSpPr>
        <p:spPr>
          <a:xfrm>
            <a:off x="680321" y="1649338"/>
            <a:ext cx="10321514" cy="4286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9" name="Picture 8"/>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47781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pic>
        <p:nvPicPr>
          <p:cNvPr id="8" name="Picture 7"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9" name="Picture 8"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10" name="Rectangle 9"/>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3" name="Picture 12"/>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23394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139219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15116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1726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9656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61811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23048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29814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38873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3069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1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36265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2"/>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9" name="Picture 8"/>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13168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2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360059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176037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4_Blank">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161232" y="347955"/>
            <a:ext cx="4030768" cy="968480"/>
          </a:xfrm>
        </p:spPr>
        <p:txBody>
          <a:bodyPr>
            <a:noAutofit/>
          </a:bodyPr>
          <a:lstStyle>
            <a:lvl1pPr algn="r">
              <a:defRPr sz="2800">
                <a:cs typeface="B Titr" panose="00000700000000000000" pitchFamily="2" charset="-78"/>
              </a:defRPr>
            </a:lvl1pPr>
          </a:lstStyle>
          <a:p>
            <a:r>
              <a:rPr lang="fa-IR" dirty="0"/>
              <a:t>عنوان متفرقه</a:t>
            </a:r>
            <a:endParaRPr lang="en-US" dirty="0"/>
          </a:p>
        </p:txBody>
      </p:sp>
      <p:sp>
        <p:nvSpPr>
          <p:cNvPr id="9" name="Content Placeholder 2"/>
          <p:cNvSpPr>
            <a:spLocks noGrp="1"/>
          </p:cNvSpPr>
          <p:nvPr>
            <p:ph idx="1" hasCustomPrompt="1"/>
          </p:nvPr>
        </p:nvSpPr>
        <p:spPr>
          <a:xfrm>
            <a:off x="680321" y="1649338"/>
            <a:ext cx="10321514" cy="4286851"/>
          </a:xfrm>
        </p:spPr>
        <p:txBody>
          <a:bodyPr>
            <a:normAutofit/>
          </a:bodyPr>
          <a:lstStyle>
            <a:lvl1pPr marL="228600" indent="-360000">
              <a:spcBef>
                <a:spcPts val="0"/>
              </a:spcBef>
              <a:spcAft>
                <a:spcPts val="1200"/>
              </a:spcAft>
              <a:buClr>
                <a:schemeClr val="accent6">
                  <a:lumMod val="75000"/>
                </a:schemeClr>
              </a:buClr>
              <a:buFont typeface="Wingdings 2" panose="05020102010507070707" pitchFamily="18" charset="2"/>
              <a:buChar char="8"/>
              <a:defRPr sz="2800">
                <a:cs typeface="B Traffic" panose="00000400000000000000" pitchFamily="2" charset="-78"/>
              </a:defRPr>
            </a:lvl1pPr>
            <a:lvl2pPr marL="685800" indent="-360000">
              <a:spcBef>
                <a:spcPts val="0"/>
              </a:spcBef>
              <a:spcAft>
                <a:spcPts val="1200"/>
              </a:spcAft>
              <a:buClr>
                <a:schemeClr val="accent1">
                  <a:lumMod val="60000"/>
                  <a:lumOff val="40000"/>
                </a:schemeClr>
              </a:buClr>
              <a:buFont typeface="Wingdings 2" panose="05020102010507070707" pitchFamily="18" charset="2"/>
              <a:buChar char="8"/>
              <a:defRPr sz="2400" baseline="0">
                <a:cs typeface="B Traffic" panose="00000400000000000000" pitchFamily="2" charset="-78"/>
              </a:defRPr>
            </a:lvl2pPr>
            <a:lvl3pPr marL="1143000" indent="-360000">
              <a:spcBef>
                <a:spcPts val="0"/>
              </a:spcBef>
              <a:spcAft>
                <a:spcPts val="1200"/>
              </a:spcAft>
              <a:buClr>
                <a:schemeClr val="accent6">
                  <a:lumMod val="75000"/>
                </a:schemeClr>
              </a:buClr>
              <a:buFont typeface="Wingdings 2" panose="05020102010507070707" pitchFamily="18" charset="2"/>
              <a:buChar char="8"/>
              <a:defRPr sz="2000" baseline="0">
                <a:cs typeface="B Traffic" panose="00000400000000000000" pitchFamily="2" charset="-78"/>
              </a:defRPr>
            </a:lvl3pPr>
          </a:lstStyle>
          <a:p>
            <a:pPr lvl="0"/>
            <a:r>
              <a:rPr lang="fa-IR" dirty="0"/>
              <a:t>بند اصلی</a:t>
            </a:r>
            <a:endParaRPr lang="en-US" dirty="0"/>
          </a:p>
          <a:p>
            <a:pPr lvl="1"/>
            <a:r>
              <a:rPr lang="fa-IR" dirty="0"/>
              <a:t>بند فرعی 1</a:t>
            </a:r>
          </a:p>
          <a:p>
            <a:pPr lvl="1"/>
            <a:r>
              <a:rPr lang="fa-IR" dirty="0"/>
              <a:t>بند فرعی 1</a:t>
            </a:r>
            <a:endParaRPr lang="en-US" dirty="0"/>
          </a:p>
          <a:p>
            <a:pPr lvl="2"/>
            <a:r>
              <a:rPr lang="fa-IR" dirty="0"/>
              <a:t>بند فرعی</a:t>
            </a:r>
            <a:endParaRPr lang="en-US" dirty="0"/>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10" name="Rectangle 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327349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1649338"/>
            <a:ext cx="10321514" cy="4286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Date Placeholder 2"/>
          <p:cNvSpPr>
            <a:spLocks noGrp="1"/>
          </p:cNvSpPr>
          <p:nvPr>
            <p:ph type="dt" sz="half" idx="10"/>
          </p:nvPr>
        </p:nvSpPr>
        <p:spPr>
          <a:xfrm>
            <a:off x="9440562" y="6492875"/>
            <a:ext cx="2743200" cy="365125"/>
          </a:xfrm>
        </p:spPr>
        <p:txBody>
          <a:bodyPr/>
          <a:lstStyle/>
          <a:p>
            <a:fld id="{9FC7A3A9-9BB9-454E-9359-385012A5BD35}" type="datetime1">
              <a:rPr lang="en-US" smtClean="0"/>
              <a:t>3/4/2020</a:t>
            </a:fld>
            <a:endParaRPr lang="en-US" dirty="0"/>
          </a:p>
        </p:txBody>
      </p:sp>
      <p:pic>
        <p:nvPicPr>
          <p:cNvPr id="23" name="Picture 22"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24" name="Picture 23"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25" name="Rectangle 24"/>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Title 1"/>
          <p:cNvSpPr>
            <a:spLocks noGrp="1"/>
          </p:cNvSpPr>
          <p:nvPr>
            <p:ph type="title"/>
          </p:nvPr>
        </p:nvSpPr>
        <p:spPr>
          <a:xfrm>
            <a:off x="0" y="347955"/>
            <a:ext cx="11001835"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0" name="TextBox 9"/>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1" name="Picture 10"/>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692558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4561" y="1709159"/>
            <a:ext cx="5059109" cy="42270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2" y="1709159"/>
            <a:ext cx="5407713" cy="42270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p:cNvSpPr>
            <a:spLocks noGrp="1"/>
          </p:cNvSpPr>
          <p:nvPr>
            <p:ph type="dt" sz="half" idx="10"/>
          </p:nvPr>
        </p:nvSpPr>
        <p:spPr>
          <a:xfrm>
            <a:off x="9440562" y="6492875"/>
            <a:ext cx="2743200" cy="365125"/>
          </a:xfrm>
        </p:spPr>
        <p:txBody>
          <a:bodyPr/>
          <a:lstStyle/>
          <a:p>
            <a:fld id="{4C900701-46F1-4DBB-92DC-30590ED410E2}" type="datetime1">
              <a:rPr lang="en-US" smtClean="0"/>
              <a:t>3/4/2020</a:t>
            </a:fld>
            <a:endParaRPr lang="en-US" dirty="0"/>
          </a:p>
        </p:txBody>
      </p:sp>
      <p:pic>
        <p:nvPicPr>
          <p:cNvPr id="14" name="Picture 13"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15" name="Picture 14"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16" name="Rectangle 15"/>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1"/>
          <p:cNvSpPr>
            <a:spLocks noGrp="1"/>
          </p:cNvSpPr>
          <p:nvPr>
            <p:ph type="title"/>
          </p:nvPr>
        </p:nvSpPr>
        <p:spPr>
          <a:xfrm>
            <a:off x="0" y="347955"/>
            <a:ext cx="11001835"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9" name="Picture 18"/>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4289690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2562" y="1733897"/>
            <a:ext cx="469835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2562" y="2704773"/>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1776" y="1733897"/>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01775" y="2717210"/>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
          <p:cNvSpPr>
            <a:spLocks noGrp="1"/>
          </p:cNvSpPr>
          <p:nvPr>
            <p:ph type="dt" sz="half" idx="10"/>
          </p:nvPr>
        </p:nvSpPr>
        <p:spPr>
          <a:xfrm>
            <a:off x="9440562" y="6492875"/>
            <a:ext cx="2743200" cy="365125"/>
          </a:xfrm>
        </p:spPr>
        <p:txBody>
          <a:bodyPr/>
          <a:lstStyle/>
          <a:p>
            <a:fld id="{0739B615-35C0-4341-BA75-DDC6ACB0BA33}" type="datetime1">
              <a:rPr lang="en-US" smtClean="0"/>
              <a:t>3/4/2020</a:t>
            </a:fld>
            <a:endParaRPr lang="en-US" dirty="0"/>
          </a:p>
        </p:txBody>
      </p:sp>
      <p:pic>
        <p:nvPicPr>
          <p:cNvPr id="26" name="Picture 25"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27" name="Picture 26"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28" name="Rectangle 27"/>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0" y="347955"/>
            <a:ext cx="11001835"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3" name="TextBox 12"/>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4" name="Picture 13"/>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546148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6" name="Date Placeholder 2"/>
          <p:cNvSpPr>
            <a:spLocks noGrp="1"/>
          </p:cNvSpPr>
          <p:nvPr>
            <p:ph type="dt" sz="half" idx="10"/>
          </p:nvPr>
        </p:nvSpPr>
        <p:spPr>
          <a:xfrm>
            <a:off x="9440562" y="6492875"/>
            <a:ext cx="2743200" cy="365125"/>
          </a:xfrm>
        </p:spPr>
        <p:txBody>
          <a:bodyPr/>
          <a:lstStyle/>
          <a:p>
            <a:fld id="{A4009CBA-101F-4E13-9334-51E19C0EB687}" type="datetime1">
              <a:rPr lang="en-US" smtClean="0"/>
              <a:t>3/4/2020</a:t>
            </a:fld>
            <a:endParaRPr lang="en-US" dirty="0"/>
          </a:p>
        </p:txBody>
      </p:sp>
      <p:pic>
        <p:nvPicPr>
          <p:cNvPr id="18" name="Picture 17"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19" name="Picture 18"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20" name="Rectangle 19"/>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itle 1"/>
          <p:cNvSpPr>
            <a:spLocks noGrp="1"/>
          </p:cNvSpPr>
          <p:nvPr>
            <p:ph type="title"/>
          </p:nvPr>
        </p:nvSpPr>
        <p:spPr>
          <a:xfrm>
            <a:off x="0" y="347955"/>
            <a:ext cx="11001835"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9" name="TextBox 8"/>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0" name="Picture 9"/>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551216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5845" y="1674977"/>
            <a:ext cx="6315989" cy="42612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27290" y="1674978"/>
            <a:ext cx="4043110" cy="426121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Date Placeholder 2"/>
          <p:cNvSpPr>
            <a:spLocks noGrp="1"/>
          </p:cNvSpPr>
          <p:nvPr>
            <p:ph type="dt" sz="half" idx="10"/>
          </p:nvPr>
        </p:nvSpPr>
        <p:spPr>
          <a:xfrm>
            <a:off x="9440562" y="6492875"/>
            <a:ext cx="2743200" cy="365125"/>
          </a:xfrm>
        </p:spPr>
        <p:txBody>
          <a:bodyPr/>
          <a:lstStyle/>
          <a:p>
            <a:fld id="{2F5E3F80-B23C-4D49-A2AE-D6B01BFA2AB0}" type="datetime1">
              <a:rPr lang="en-US" smtClean="0"/>
              <a:t>3/4/2020</a:t>
            </a:fld>
            <a:endParaRPr lang="en-US" dirty="0"/>
          </a:p>
        </p:txBody>
      </p:sp>
      <p:pic>
        <p:nvPicPr>
          <p:cNvPr id="20" name="Picture 19"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21" name="Picture 20"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22" name="Rectangle 21"/>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itle 1"/>
          <p:cNvSpPr>
            <a:spLocks noGrp="1"/>
          </p:cNvSpPr>
          <p:nvPr>
            <p:ph type="title"/>
          </p:nvPr>
        </p:nvSpPr>
        <p:spPr>
          <a:xfrm>
            <a:off x="0" y="347955"/>
            <a:ext cx="11001835"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892858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913841" y="1718170"/>
            <a:ext cx="6087994" cy="403855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82011" y="1718170"/>
            <a:ext cx="4411301" cy="403855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Date Placeholder 2"/>
          <p:cNvSpPr>
            <a:spLocks noGrp="1"/>
          </p:cNvSpPr>
          <p:nvPr>
            <p:ph type="dt" sz="half" idx="10"/>
          </p:nvPr>
        </p:nvSpPr>
        <p:spPr>
          <a:xfrm>
            <a:off x="9440562" y="6492875"/>
            <a:ext cx="2743200" cy="365125"/>
          </a:xfrm>
        </p:spPr>
        <p:txBody>
          <a:bodyPr/>
          <a:lstStyle/>
          <a:p>
            <a:fld id="{F67DDE3D-CC71-49EB-9728-A5BE312D62B0}" type="datetime1">
              <a:rPr lang="en-US" smtClean="0"/>
              <a:t>3/4/2020</a:t>
            </a:fld>
            <a:endParaRPr lang="en-US" dirty="0"/>
          </a:p>
        </p:txBody>
      </p:sp>
      <p:pic>
        <p:nvPicPr>
          <p:cNvPr id="20" name="Picture 19"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21" name="Picture 20"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22" name="Rectangle 21"/>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itle 1"/>
          <p:cNvSpPr>
            <a:spLocks noGrp="1"/>
          </p:cNvSpPr>
          <p:nvPr>
            <p:ph type="title"/>
          </p:nvPr>
        </p:nvSpPr>
        <p:spPr>
          <a:xfrm>
            <a:off x="0" y="347955"/>
            <a:ext cx="11001835"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1171352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365296" y="1566428"/>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3"/>
          <p:cNvSpPr>
            <a:spLocks noGrp="1"/>
          </p:cNvSpPr>
          <p:nvPr>
            <p:ph type="body" sz="half" idx="15"/>
          </p:nvPr>
        </p:nvSpPr>
        <p:spPr>
          <a:xfrm>
            <a:off x="390854" y="2350407"/>
            <a:ext cx="3049702" cy="357222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151950" y="1566428"/>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Text Placeholder 3"/>
          <p:cNvSpPr>
            <a:spLocks noGrp="1"/>
          </p:cNvSpPr>
          <p:nvPr>
            <p:ph type="body" sz="half" idx="16"/>
          </p:nvPr>
        </p:nvSpPr>
        <p:spPr>
          <a:xfrm>
            <a:off x="4151950" y="2344400"/>
            <a:ext cx="3063240" cy="35782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31810" y="158499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Text Placeholder 3"/>
          <p:cNvSpPr>
            <a:spLocks noGrp="1"/>
          </p:cNvSpPr>
          <p:nvPr>
            <p:ph type="body" sz="half" idx="17"/>
          </p:nvPr>
        </p:nvSpPr>
        <p:spPr>
          <a:xfrm>
            <a:off x="7931810" y="2344400"/>
            <a:ext cx="3070025" cy="35782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4" name="Date Placeholder 2"/>
          <p:cNvSpPr>
            <a:spLocks noGrp="1"/>
          </p:cNvSpPr>
          <p:nvPr>
            <p:ph type="dt" sz="half" idx="10"/>
          </p:nvPr>
        </p:nvSpPr>
        <p:spPr>
          <a:xfrm>
            <a:off x="9440562" y="6492875"/>
            <a:ext cx="2743200" cy="365125"/>
          </a:xfrm>
        </p:spPr>
        <p:txBody>
          <a:bodyPr/>
          <a:lstStyle/>
          <a:p>
            <a:fld id="{5AD6EB67-7399-4F7E-9ACE-FAE0BB266731}" type="datetime1">
              <a:rPr lang="en-US" smtClean="0"/>
              <a:t>3/4/2020</a:t>
            </a:fld>
            <a:endParaRPr lang="en-US" dirty="0"/>
          </a:p>
        </p:txBody>
      </p:sp>
      <p:pic>
        <p:nvPicPr>
          <p:cNvPr id="26" name="Picture 25"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27" name="Picture 26"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28" name="Rectangle 27"/>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0" y="347955"/>
            <a:ext cx="11001835"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5" name="TextBox 14"/>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6" name="Picture 15"/>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37691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900701-46F1-4DBB-92DC-30590ED410E2}" type="datetime1">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pic>
        <p:nvPicPr>
          <p:cNvPr id="9" name="Picture 8"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10" name="Picture 9"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11" name="Rectangle 10"/>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4" name="Picture 13"/>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422995541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Picture Column">
    <p:spTree>
      <p:nvGrpSpPr>
        <p:cNvPr id="1" name=""/>
        <p:cNvGrpSpPr/>
        <p:nvPr/>
      </p:nvGrpSpPr>
      <p:grpSpPr>
        <a:xfrm>
          <a:off x="0" y="0"/>
          <a:ext cx="0" cy="0"/>
          <a:chOff x="0" y="0"/>
          <a:chExt cx="0" cy="0"/>
        </a:xfrm>
      </p:grpSpPr>
      <p:sp>
        <p:nvSpPr>
          <p:cNvPr id="19" name="Text Placeholder 2"/>
          <p:cNvSpPr>
            <a:spLocks noGrp="1"/>
          </p:cNvSpPr>
          <p:nvPr>
            <p:ph type="body" idx="1"/>
          </p:nvPr>
        </p:nvSpPr>
        <p:spPr>
          <a:xfrm>
            <a:off x="247827" y="3527057"/>
            <a:ext cx="3075011" cy="583469"/>
          </a:xfrm>
        </p:spPr>
        <p:txBody>
          <a:bodyPr anchor="b">
            <a:noAutofit/>
          </a:bodyP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Picture Placeholder 2"/>
          <p:cNvSpPr>
            <a:spLocks noGrp="1" noChangeAspect="1"/>
          </p:cNvSpPr>
          <p:nvPr>
            <p:ph type="pic" idx="15"/>
          </p:nvPr>
        </p:nvSpPr>
        <p:spPr>
          <a:xfrm>
            <a:off x="273133" y="1566428"/>
            <a:ext cx="3049705" cy="1860436"/>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247827" y="4103319"/>
            <a:ext cx="3075011" cy="107570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2" name="Text Placeholder 4"/>
          <p:cNvSpPr>
            <a:spLocks noGrp="1"/>
          </p:cNvSpPr>
          <p:nvPr>
            <p:ph type="body" sz="quarter" idx="3"/>
          </p:nvPr>
        </p:nvSpPr>
        <p:spPr>
          <a:xfrm>
            <a:off x="4051253" y="3527057"/>
            <a:ext cx="3088658" cy="583469"/>
          </a:xfrm>
        </p:spPr>
        <p:txBody>
          <a:bodyPr anchor="b">
            <a:noAutofit/>
          </a:bodyP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076670" y="1566428"/>
            <a:ext cx="3063240" cy="1860436"/>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049865" y="4103318"/>
            <a:ext cx="3092749" cy="107570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83390" y="3527057"/>
            <a:ext cx="3088926" cy="583469"/>
          </a:xfrm>
        </p:spPr>
        <p:txBody>
          <a:bodyPr anchor="b">
            <a:noAutofit/>
          </a:bodyP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08809" y="1566428"/>
            <a:ext cx="3063505" cy="1860436"/>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83231" y="4103316"/>
            <a:ext cx="3093017" cy="107570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5" name="Date Placeholder 2"/>
          <p:cNvSpPr>
            <a:spLocks noGrp="1"/>
          </p:cNvSpPr>
          <p:nvPr>
            <p:ph type="dt" sz="half" idx="10"/>
          </p:nvPr>
        </p:nvSpPr>
        <p:spPr>
          <a:xfrm>
            <a:off x="9440562" y="6492875"/>
            <a:ext cx="2743200" cy="365125"/>
          </a:xfrm>
        </p:spPr>
        <p:txBody>
          <a:bodyPr/>
          <a:lstStyle/>
          <a:p>
            <a:fld id="{01508340-3196-45BA-ADCF-4746450C99FE}" type="datetime1">
              <a:rPr lang="en-US" smtClean="0"/>
              <a:t>3/4/2020</a:t>
            </a:fld>
            <a:endParaRPr lang="en-US" dirty="0"/>
          </a:p>
        </p:txBody>
      </p:sp>
      <p:pic>
        <p:nvPicPr>
          <p:cNvPr id="37" name="Picture 36"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38" name="Picture 37"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39" name="Rectangle 38"/>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Title 1"/>
          <p:cNvSpPr>
            <a:spLocks noGrp="1"/>
          </p:cNvSpPr>
          <p:nvPr>
            <p:ph type="title"/>
          </p:nvPr>
        </p:nvSpPr>
        <p:spPr>
          <a:xfrm>
            <a:off x="0" y="347955"/>
            <a:ext cx="11001835"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8" name="TextBox 17"/>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28" name="Picture 27"/>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689606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0321" y="1486968"/>
            <a:ext cx="10321514" cy="4449221"/>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2"/>
          <p:cNvSpPr>
            <a:spLocks noGrp="1"/>
          </p:cNvSpPr>
          <p:nvPr>
            <p:ph type="dt" sz="half" idx="10"/>
          </p:nvPr>
        </p:nvSpPr>
        <p:spPr>
          <a:xfrm>
            <a:off x="9440562" y="6492875"/>
            <a:ext cx="2743200" cy="365125"/>
          </a:xfrm>
        </p:spPr>
        <p:txBody>
          <a:bodyPr/>
          <a:lstStyle/>
          <a:p>
            <a:fld id="{4F38ABCC-C30D-4674-AB57-565DA9199ED7}" type="datetime1">
              <a:rPr lang="en-US" smtClean="0"/>
              <a:t>3/4/2020</a:t>
            </a:fld>
            <a:endParaRPr lang="en-US" dirty="0"/>
          </a:p>
        </p:txBody>
      </p:sp>
      <p:pic>
        <p:nvPicPr>
          <p:cNvPr id="19" name="Picture 18"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20" name="Picture 19"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21" name="Rectangle 20"/>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itle 1"/>
          <p:cNvSpPr>
            <a:spLocks noGrp="1"/>
          </p:cNvSpPr>
          <p:nvPr>
            <p:ph type="title"/>
          </p:nvPr>
        </p:nvSpPr>
        <p:spPr>
          <a:xfrm>
            <a:off x="0" y="347955"/>
            <a:ext cx="11001835"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0" name="TextBox 9"/>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1" name="Picture 10"/>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1250006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440562" y="6492875"/>
            <a:ext cx="2743200" cy="365125"/>
          </a:xfrm>
          <a:prstGeom prst="rect">
            <a:avLst/>
          </a:prstGeom>
        </p:spPr>
        <p:txBody>
          <a:bodyPr/>
          <a:lstStyle/>
          <a:p>
            <a:fld id="{0FA9B067-C63A-413D-BEF8-7C62A74C7C34}" type="datetime1">
              <a:rPr lang="en-US" smtClean="0"/>
              <a:t>3/4/2020</a:t>
            </a:fld>
            <a:endParaRPr lang="en-US" dirty="0"/>
          </a:p>
        </p:txBody>
      </p:sp>
      <p:sp>
        <p:nvSpPr>
          <p:cNvPr id="13" name="Text Placeholder 12"/>
          <p:cNvSpPr>
            <a:spLocks noGrp="1"/>
          </p:cNvSpPr>
          <p:nvPr>
            <p:ph type="body" sz="quarter" idx="13"/>
          </p:nvPr>
        </p:nvSpPr>
        <p:spPr>
          <a:xfrm>
            <a:off x="420687" y="1683521"/>
            <a:ext cx="10629023" cy="42886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pic>
        <p:nvPicPr>
          <p:cNvPr id="14" name="Picture 13"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8098" y="1326376"/>
            <a:ext cx="6763738" cy="230111"/>
          </a:xfrm>
          <a:prstGeom prst="rect">
            <a:avLst/>
          </a:prstGeom>
        </p:spPr>
      </p:pic>
      <p:pic>
        <p:nvPicPr>
          <p:cNvPr id="15" name="Picture 14"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16" name="Rectangle 15"/>
          <p:cNvSpPr/>
          <p:nvPr userDrawn="1"/>
        </p:nvSpPr>
        <p:spPr bwMode="ltGray">
          <a:xfrm>
            <a:off x="4238099" y="344678"/>
            <a:ext cx="6763736"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1"/>
          <p:cNvSpPr>
            <a:spLocks noGrp="1"/>
          </p:cNvSpPr>
          <p:nvPr>
            <p:ph type="title"/>
          </p:nvPr>
        </p:nvSpPr>
        <p:spPr>
          <a:xfrm>
            <a:off x="4238099" y="347955"/>
            <a:ext cx="6763736"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0" name="TextBox 9"/>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1" name="Picture 10"/>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4194533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معرفی شخصیت‌ها">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440562" y="6492875"/>
            <a:ext cx="2743200" cy="365125"/>
          </a:xfrm>
          <a:prstGeom prst="rect">
            <a:avLst/>
          </a:prstGeom>
        </p:spPr>
        <p:txBody>
          <a:bodyPr/>
          <a:lstStyle/>
          <a:p>
            <a:fld id="{0FA9B067-C63A-413D-BEF8-7C62A74C7C34}" type="datetime1">
              <a:rPr lang="en-US" smtClean="0"/>
              <a:t>3/4/2020</a:t>
            </a:fld>
            <a:endParaRPr lang="en-US" dirty="0"/>
          </a:p>
        </p:txBody>
      </p:sp>
      <p:pic>
        <p:nvPicPr>
          <p:cNvPr id="6" name="Picture 5"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8098" y="1326376"/>
            <a:ext cx="6763738" cy="230111"/>
          </a:xfrm>
          <a:prstGeom prst="rect">
            <a:avLst/>
          </a:prstGeom>
        </p:spPr>
      </p:pic>
      <p:pic>
        <p:nvPicPr>
          <p:cNvPr id="7" name="Picture 6"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8" name="Rectangle 7"/>
          <p:cNvSpPr/>
          <p:nvPr userDrawn="1"/>
        </p:nvSpPr>
        <p:spPr bwMode="ltGray">
          <a:xfrm>
            <a:off x="4238099" y="344678"/>
            <a:ext cx="6763736"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p:cNvSpPr>
            <a:spLocks noGrp="1"/>
          </p:cNvSpPr>
          <p:nvPr>
            <p:ph type="title"/>
          </p:nvPr>
        </p:nvSpPr>
        <p:spPr>
          <a:xfrm>
            <a:off x="4238099" y="347955"/>
            <a:ext cx="6763736" cy="968480"/>
          </a:xfrm>
        </p:spPr>
        <p:txBody>
          <a:bodyPr>
            <a:noAutofit/>
          </a:bodyPr>
          <a:lstStyle>
            <a:lvl1pPr algn="r">
              <a:defRPr sz="3600">
                <a:cs typeface="B Titr" panose="00000700000000000000" pitchFamily="2" charset="-78"/>
              </a:defRPr>
            </a:lvl1pPr>
          </a:lstStyle>
          <a:p>
            <a:r>
              <a:rPr lang="en-US" dirty="0"/>
              <a:t>Click to edit Master title style</a:t>
            </a:r>
          </a:p>
        </p:txBody>
      </p:sp>
      <p:sp>
        <p:nvSpPr>
          <p:cNvPr id="13" name="Text Placeholder 12"/>
          <p:cNvSpPr>
            <a:spLocks noGrp="1"/>
          </p:cNvSpPr>
          <p:nvPr>
            <p:ph type="body" sz="quarter" idx="13"/>
          </p:nvPr>
        </p:nvSpPr>
        <p:spPr>
          <a:xfrm>
            <a:off x="4623275" y="1683521"/>
            <a:ext cx="6426436" cy="42130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5" name="Picture Placeholder 4"/>
          <p:cNvSpPr>
            <a:spLocks noGrp="1"/>
          </p:cNvSpPr>
          <p:nvPr>
            <p:ph type="pic" sz="quarter" idx="14"/>
          </p:nvPr>
        </p:nvSpPr>
        <p:spPr>
          <a:xfrm>
            <a:off x="470016" y="1683521"/>
            <a:ext cx="3563596" cy="4213077"/>
          </a:xfrm>
          <a:effectLst>
            <a:outerShdw blurRad="50800" dist="38100" dir="5400000" algn="t" rotWithShape="0">
              <a:prstClr val="black">
                <a:alpha val="40000"/>
              </a:prstClr>
            </a:outerShdw>
          </a:effectLst>
        </p:spPr>
        <p:txBody>
          <a:bodyPr/>
          <a:lstStyle/>
          <a:p>
            <a:endParaRPr lang="fa-IR" dirty="0"/>
          </a:p>
        </p:txBody>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764919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440562" y="6492875"/>
            <a:ext cx="2743200" cy="365125"/>
          </a:xfrm>
          <a:prstGeom prst="rect">
            <a:avLst/>
          </a:prstGeom>
        </p:spPr>
        <p:txBody>
          <a:bodyPr/>
          <a:lstStyle/>
          <a:p>
            <a:fld id="{FB6ED363-75B6-4EC9-90A7-2A5264025AAF}" type="datetime1">
              <a:rPr lang="en-US" smtClean="0"/>
              <a:t>3/4/2020</a:t>
            </a:fld>
            <a:endParaRPr lang="en-US" dirty="0"/>
          </a:p>
        </p:txBody>
      </p:sp>
      <p:sp>
        <p:nvSpPr>
          <p:cNvPr id="5" name="SmartArt Placeholder 4"/>
          <p:cNvSpPr>
            <a:spLocks noGrp="1"/>
          </p:cNvSpPr>
          <p:nvPr>
            <p:ph type="dgm" sz="quarter" idx="13"/>
          </p:nvPr>
        </p:nvSpPr>
        <p:spPr>
          <a:xfrm>
            <a:off x="6084609" y="1580972"/>
            <a:ext cx="5691499" cy="4646791"/>
          </a:xfrm>
        </p:spPr>
        <p:txBody>
          <a:bodyPr/>
          <a:lstStyle/>
          <a:p>
            <a:endParaRPr lang="fa-IR"/>
          </a:p>
        </p:txBody>
      </p:sp>
      <p:pic>
        <p:nvPicPr>
          <p:cNvPr id="18" name="Picture 17"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33" y="1327374"/>
            <a:ext cx="4027590" cy="144270"/>
          </a:xfrm>
          <a:prstGeom prst="rect">
            <a:avLst/>
          </a:prstGeom>
        </p:spPr>
      </p:pic>
      <p:sp>
        <p:nvSpPr>
          <p:cNvPr id="20" name="Rectangle 19"/>
          <p:cNvSpPr/>
          <p:nvPr userDrawn="1"/>
        </p:nvSpPr>
        <p:spPr>
          <a:xfrm>
            <a:off x="8161234" y="344678"/>
            <a:ext cx="4027590"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itle 1"/>
          <p:cNvSpPr>
            <a:spLocks noGrp="1"/>
          </p:cNvSpPr>
          <p:nvPr>
            <p:ph type="title" hasCustomPrompt="1"/>
          </p:nvPr>
        </p:nvSpPr>
        <p:spPr>
          <a:xfrm>
            <a:off x="8161232" y="347955"/>
            <a:ext cx="4030768" cy="968480"/>
          </a:xfrm>
        </p:spPr>
        <p:txBody>
          <a:bodyPr>
            <a:noAutofit/>
          </a:bodyPr>
          <a:lstStyle>
            <a:lvl1pPr algn="r">
              <a:defRPr sz="2400">
                <a:cs typeface="B Titr" panose="00000700000000000000" pitchFamily="2" charset="-78"/>
              </a:defRPr>
            </a:lvl1pPr>
          </a:lstStyle>
          <a:p>
            <a:r>
              <a:rPr lang="en-US" dirty="0"/>
              <a:t>Click to edit Master </a:t>
            </a:r>
            <a:r>
              <a:rPr lang="en-US" dirty="0" err="1"/>
              <a:t>titl</a:t>
            </a:r>
            <a:r>
              <a:rPr lang="en-US" dirty="0"/>
              <a:t> style</a:t>
            </a:r>
          </a:p>
        </p:txBody>
      </p:sp>
      <p:sp>
        <p:nvSpPr>
          <p:cNvPr id="22" name="SmartArt Placeholder 4"/>
          <p:cNvSpPr>
            <a:spLocks noGrp="1"/>
          </p:cNvSpPr>
          <p:nvPr>
            <p:ph type="dgm" sz="quarter" idx="14"/>
          </p:nvPr>
        </p:nvSpPr>
        <p:spPr>
          <a:xfrm>
            <a:off x="290560" y="1580972"/>
            <a:ext cx="5691499" cy="4646791"/>
          </a:xfrm>
        </p:spPr>
        <p:txBody>
          <a:bodyPr/>
          <a:lstStyle/>
          <a:p>
            <a:endParaRPr lang="fa-IR"/>
          </a:p>
        </p:txBody>
      </p:sp>
      <p:sp>
        <p:nvSpPr>
          <p:cNvPr id="9" name="TextBox 8"/>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3"/>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0" name="Picture 9"/>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349490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9B615-35C0-4341-BA75-DDC6ACB0BA33}" type="datetime1">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1" name="Picture 10"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12" name="Picture 11"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13" name="Rectangle 12"/>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6" name="Picture 15"/>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1041801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009CBA-101F-4E13-9334-51E19C0EB687}" type="datetime1">
              <a:rPr lang="en-US" smtClean="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Picture 6"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8" name="Picture 7"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9" name="Rectangle 8"/>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2" name="Picture 11"/>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18702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6864F-AF4F-4234-B2D8-1D0DC3913094}" type="datetime1">
              <a:rPr lang="en-US" smtClean="0"/>
              <a:t>3/4/2020</a:t>
            </a:fld>
            <a:endParaRPr lang="en-US" dirty="0"/>
          </a:p>
        </p:txBody>
      </p:sp>
      <p:sp>
        <p:nvSpPr>
          <p:cNvPr id="3" name="Footer Placeholder 2"/>
          <p:cNvSpPr>
            <a:spLocks noGrp="1"/>
          </p:cNvSpPr>
          <p:nvPr>
            <p:ph type="ftr" sz="quarter" idx="11"/>
          </p:nvPr>
        </p:nvSpPr>
        <p:spPr/>
        <p:txBody>
          <a:bodyPr/>
          <a:lstStyle/>
          <a:p>
            <a:r>
              <a:rPr lang="en-US"/>
              <a:t>www.gama.ir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261596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5E3F80-B23C-4D49-A2AE-D6B01BFA2AB0}" type="datetime1">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9" name="Picture 8"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10" name="Picture 9"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11" name="Rectangle 10"/>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4" name="Picture 13"/>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27169041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7DDE3D-CC71-49EB-9728-A5BE312D62B0}" type="datetime1">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376"/>
            <a:ext cx="11001836" cy="230111"/>
          </a:xfrm>
          <a:prstGeom prst="rect">
            <a:avLst/>
          </a:prstGeom>
        </p:spPr>
      </p:pic>
      <p:pic>
        <p:nvPicPr>
          <p:cNvPr id="9" name="Picture 8"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711" y="1327373"/>
            <a:ext cx="1139112" cy="229113"/>
          </a:xfrm>
          <a:prstGeom prst="rect">
            <a:avLst/>
          </a:prstGeom>
        </p:spPr>
      </p:pic>
      <p:sp>
        <p:nvSpPr>
          <p:cNvPr id="10" name="Rectangle 9"/>
          <p:cNvSpPr/>
          <p:nvPr userDrawn="1"/>
        </p:nvSpPr>
        <p:spPr bwMode="ltGray">
          <a:xfrm>
            <a:off x="0" y="344678"/>
            <a:ext cx="11001835" cy="98030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1049712" y="344678"/>
            <a:ext cx="1139112" cy="980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userDrawn="1"/>
        </p:nvSpPr>
        <p:spPr>
          <a:xfrm>
            <a:off x="404129" y="6433567"/>
            <a:ext cx="1736373" cy="430887"/>
          </a:xfrm>
          <a:prstGeom prst="rect">
            <a:avLst/>
          </a:prstGeom>
          <a:noFill/>
        </p:spPr>
        <p:txBody>
          <a:bodyPr wrap="none" rtlCol="1">
            <a:spAutoFit/>
          </a:bodyPr>
          <a:lstStyle/>
          <a:p>
            <a:r>
              <a:rPr lang="en-US"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hlinkClick r:id="rId4"/>
              </a:rPr>
              <a:t>www.gama.ir</a:t>
            </a:r>
            <a:endParaRPr lang="fa-IR" sz="2200" b="0" i="0" u="none" strike="noStrike" cap="none" spc="0" dirty="0">
              <a:ln>
                <a:solidFill>
                  <a:schemeClr val="tx1"/>
                </a:solidFill>
              </a:ln>
              <a:solidFill>
                <a:srgbClr val="0070C0"/>
              </a:solidFill>
              <a:effectLst/>
              <a:latin typeface="Tiger" panose="02070300020205020404" pitchFamily="18" charset="0"/>
              <a:cs typeface="Times New Roman" panose="02020603050405020304" pitchFamily="18" charset="0"/>
            </a:endParaRPr>
          </a:p>
        </p:txBody>
      </p:sp>
      <p:pic>
        <p:nvPicPr>
          <p:cNvPr id="13" name="Picture 12"/>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72678" y="6480177"/>
            <a:ext cx="385573" cy="356617"/>
          </a:xfrm>
          <a:prstGeom prst="rect">
            <a:avLst/>
          </a:prstGeom>
        </p:spPr>
      </p:pic>
    </p:spTree>
    <p:extLst>
      <p:ext uri="{BB962C8B-B14F-4D97-AF65-F5344CB8AC3E}">
        <p14:creationId xmlns:p14="http://schemas.microsoft.com/office/powerpoint/2010/main" val="40823744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5.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E6864F-AF4F-4234-B2D8-1D0DC3913094}" type="datetime1">
              <a:rPr lang="en-US" smtClean="0"/>
              <a:t>3/4/2020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www.gama.ir</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pic>
        <p:nvPicPr>
          <p:cNvPr id="12" name="Picture 11" descr="hashOverlay-FullResolve.png"/>
          <p:cNvPicPr>
            <a:picLocks noChangeAspect="1"/>
          </p:cNvPicPr>
          <p:nvPr userDrawn="1"/>
        </p:nvPicPr>
        <p:blipFill>
          <a:blip r:embed="rId4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569477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667" r:id="rId33"/>
    <p:sldLayoutId id="2147483669" r:id="rId34"/>
    <p:sldLayoutId id="2147483670" r:id="rId35"/>
    <p:sldLayoutId id="2147483671" r:id="rId36"/>
    <p:sldLayoutId id="2147483673" r:id="rId37"/>
    <p:sldLayoutId id="2147483674" r:id="rId38"/>
    <p:sldLayoutId id="2147483679" r:id="rId39"/>
    <p:sldLayoutId id="2147483680" r:id="rId40"/>
    <p:sldLayoutId id="2147483681" r:id="rId41"/>
    <p:sldLayoutId id="2147483683" r:id="rId42"/>
    <p:sldLayoutId id="2147483685" r:id="rId43"/>
    <p:sldLayoutId id="2147483684" r:id="rId44"/>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ctrTitle"/>
          </p:nvPr>
        </p:nvSpPr>
        <p:spPr>
          <a:xfrm>
            <a:off x="1922412" y="2583456"/>
            <a:ext cx="8758553" cy="1373070"/>
          </a:xfrm>
          <a:solidFill>
            <a:schemeClr val="accent1"/>
          </a:solidFill>
        </p:spPr>
        <p:txBody>
          <a:bodyPr/>
          <a:lstStyle/>
          <a:p>
            <a:pPr algn="ctr"/>
            <a:r>
              <a:rPr lang="fa-IR" sz="6000" dirty="0">
                <a:latin typeface="Arabic Typesetting" panose="03020402040406030203" pitchFamily="66" charset="-78"/>
                <a:cs typeface="Arabic Typesetting" panose="03020402040406030203" pitchFamily="66" charset="-78"/>
              </a:rPr>
              <a:t>اغراق، ایهام و ایهام تناسب</a:t>
            </a:r>
            <a:endParaRPr lang="en-US" sz="6000" dirty="0">
              <a:latin typeface="Arabic Typesetting" panose="03020402040406030203" pitchFamily="66" charset="-78"/>
              <a:cs typeface="Arabic Typesetting" panose="03020402040406030203" pitchFamily="66" charset="-78"/>
            </a:endParaRPr>
          </a:p>
        </p:txBody>
      </p:sp>
      <p:sp>
        <p:nvSpPr>
          <p:cNvPr id="10" name="Text Placeholder 9"/>
          <p:cNvSpPr>
            <a:spLocks noGrp="1"/>
          </p:cNvSpPr>
          <p:nvPr>
            <p:ph type="body" sz="quarter" idx="12"/>
          </p:nvPr>
        </p:nvSpPr>
        <p:spPr>
          <a:xfrm>
            <a:off x="8824456" y="1185360"/>
            <a:ext cx="3077109" cy="917127"/>
          </a:xfrm>
        </p:spPr>
        <p:txBody>
          <a:bodyPr/>
          <a:lstStyle/>
          <a:p>
            <a:r>
              <a:rPr lang="fa-IR" dirty="0">
                <a:latin typeface="Arabic Typesetting" panose="03020402040406030203" pitchFamily="66" charset="-78"/>
                <a:cs typeface="Arabic Typesetting" panose="03020402040406030203" pitchFamily="66" charset="-78"/>
              </a:rPr>
              <a:t>درس نهم</a:t>
            </a:r>
            <a:endParaRPr lang="en-US" dirty="0">
              <a:latin typeface="Arabic Typesetting" panose="03020402040406030203" pitchFamily="66" charset="-78"/>
              <a:cs typeface="Arabic Typesetting" panose="03020402040406030203" pitchFamily="66" charset="-78"/>
            </a:endParaRPr>
          </a:p>
        </p:txBody>
      </p:sp>
      <p:sp>
        <p:nvSpPr>
          <p:cNvPr id="6" name="Subtitle 1"/>
          <p:cNvSpPr>
            <a:spLocks noGrp="1"/>
          </p:cNvSpPr>
          <p:nvPr>
            <p:ph type="subTitle" idx="1"/>
          </p:nvPr>
        </p:nvSpPr>
        <p:spPr>
          <a:xfrm>
            <a:off x="2218876" y="5354621"/>
            <a:ext cx="8144134" cy="385351"/>
          </a:xfrm>
        </p:spPr>
        <p:txBody>
          <a:bodyPr/>
          <a:lstStyle/>
          <a:p>
            <a:pPr algn="ctr"/>
            <a:r>
              <a:rPr lang="fa-IR" dirty="0">
                <a:latin typeface="Arabic Typesetting" panose="03020402040406030203" pitchFamily="66" charset="-78"/>
                <a:cs typeface="Arabic Typesetting" panose="03020402040406030203" pitchFamily="66" charset="-78"/>
              </a:rPr>
              <a:t> </a:t>
            </a:r>
            <a:endParaRPr lang="en-GB" dirty="0">
              <a:latin typeface="Arabic Typesetting" panose="03020402040406030203" pitchFamily="66" charset="-78"/>
              <a:cs typeface="Arabic Typesetting" panose="03020402040406030203" pitchFamily="66" charset="-78"/>
            </a:endParaRPr>
          </a:p>
        </p:txBody>
      </p:sp>
      <p:sp>
        <p:nvSpPr>
          <p:cNvPr id="5" name="Pentagon 4"/>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Horizontal Scroll 1"/>
          <p:cNvSpPr/>
          <p:nvPr/>
        </p:nvSpPr>
        <p:spPr>
          <a:xfrm>
            <a:off x="4988615" y="917356"/>
            <a:ext cx="2604655" cy="683491"/>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sz="3200" dirty="0">
                <a:latin typeface="Arabic Typesetting" panose="03020402040406030203" pitchFamily="66" charset="-78"/>
                <a:cs typeface="Arabic Typesetting" panose="03020402040406030203" pitchFamily="66" charset="-78"/>
              </a:rPr>
              <a:t>به نام خدا</a:t>
            </a:r>
            <a:endParaRPr lang="en-GB"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78495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righ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مثال:</a:t>
            </a:r>
            <a:endParaRPr lang="en-US" sz="3600" dirty="0"/>
          </a:p>
        </p:txBody>
      </p:sp>
      <p:sp>
        <p:nvSpPr>
          <p:cNvPr id="4" name="TextBox 3"/>
          <p:cNvSpPr txBox="1"/>
          <p:nvPr/>
        </p:nvSpPr>
        <p:spPr>
          <a:xfrm>
            <a:off x="1269999" y="1696476"/>
            <a:ext cx="9335911" cy="584775"/>
          </a:xfrm>
          <a:prstGeom prst="rect">
            <a:avLst/>
          </a:prstGeom>
          <a:noFill/>
        </p:spPr>
        <p:txBody>
          <a:bodyPr wrap="square" rtlCol="0">
            <a:spAutoFit/>
          </a:bodyPr>
          <a:lstStyle/>
          <a:p>
            <a:pPr algn="ctr" rtl="1"/>
            <a:r>
              <a:rPr lang="fa-IR" sz="3200" dirty="0">
                <a:latin typeface="Arabic Typesetting" panose="03020402040406030203" pitchFamily="66" charset="-78"/>
                <a:cs typeface="Arabic Typesetting" panose="03020402040406030203" pitchFamily="66" charset="-78"/>
              </a:rPr>
              <a:t> </a:t>
            </a:r>
            <a:r>
              <a:rPr lang="fa-IR" sz="3200" b="1" dirty="0">
                <a:latin typeface="Arabic Typesetting" panose="03020402040406030203" pitchFamily="66" charset="-78"/>
                <a:cs typeface="Arabic Typesetting" panose="03020402040406030203" pitchFamily="66" charset="-78"/>
              </a:rPr>
              <a:t>خانه زندان است و تنهایی ضلال      هر که چون سعدی گلستانیش نیست (سعدی)</a:t>
            </a:r>
            <a:endParaRPr lang="en-US" sz="3200" b="1"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97527" y="3079814"/>
            <a:ext cx="10212338" cy="1274195"/>
          </a:xfrm>
          <a:prstGeom prst="rect">
            <a:avLst/>
          </a:prstGeom>
          <a:noFill/>
        </p:spPr>
        <p:txBody>
          <a:bodyPr wrap="square" rtlCol="0">
            <a:spAutoFit/>
          </a:bodyPr>
          <a:lstStyle/>
          <a:p>
            <a:pPr algn="ctr" rtl="1">
              <a:lnSpc>
                <a:spcPct val="120000"/>
              </a:lnSpc>
            </a:pPr>
            <a:r>
              <a:rPr lang="fa-IR" sz="3200" dirty="0">
                <a:latin typeface="Arabic Typesetting" panose="03020402040406030203" pitchFamily="66" charset="-78"/>
                <a:cs typeface="Arabic Typesetting" panose="03020402040406030203" pitchFamily="66" charset="-78"/>
              </a:rPr>
              <a:t>وا‌ژه‌ی «گلستان» ایهام دارد و دو معنا را در ذهن پدید می آورد: </a:t>
            </a:r>
          </a:p>
          <a:p>
            <a:pPr algn="ctr" rtl="1">
              <a:lnSpc>
                <a:spcPct val="120000"/>
              </a:lnSpc>
            </a:pPr>
            <a:r>
              <a:rPr lang="fa-IR" sz="3200" dirty="0">
                <a:latin typeface="Arabic Typesetting" panose="03020402040406030203" pitchFamily="66" charset="-78"/>
                <a:cs typeface="Arabic Typesetting" panose="03020402040406030203" pitchFamily="66" charset="-78"/>
              </a:rPr>
              <a:t>یکی«باغ و گلزار»و دیگری«کتاب گلستان» است.</a:t>
            </a:r>
            <a:endParaRPr lang="en-US" sz="3200" dirty="0">
              <a:latin typeface="Arabic Typesetting" panose="03020402040406030203" pitchFamily="66" charset="-78"/>
              <a:cs typeface="Arabic Typesetting" panose="03020402040406030203" pitchFamily="66" charset="-78"/>
            </a:endParaRPr>
          </a:p>
        </p:txBody>
      </p:sp>
      <p:sp>
        <p:nvSpPr>
          <p:cNvPr id="7" name="Pentagon 6"/>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1195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مثال:</a:t>
            </a:r>
            <a:endParaRPr lang="en-US" sz="3600" dirty="0"/>
          </a:p>
        </p:txBody>
      </p:sp>
      <p:sp>
        <p:nvSpPr>
          <p:cNvPr id="4" name="TextBox 3"/>
          <p:cNvSpPr txBox="1"/>
          <p:nvPr/>
        </p:nvSpPr>
        <p:spPr>
          <a:xfrm>
            <a:off x="1009842" y="1653559"/>
            <a:ext cx="9335911" cy="584775"/>
          </a:xfrm>
          <a:prstGeom prst="rect">
            <a:avLst/>
          </a:prstGeom>
          <a:noFill/>
        </p:spPr>
        <p:txBody>
          <a:bodyPr wrap="square" rtlCol="0">
            <a:spAutoFit/>
          </a:bodyPr>
          <a:lstStyle/>
          <a:p>
            <a:pPr algn="ctr" rtl="1"/>
            <a:r>
              <a:rPr lang="fa-IR" sz="3200" b="1" dirty="0">
                <a:latin typeface="Arabic Typesetting" panose="03020402040406030203" pitchFamily="66" charset="-78"/>
                <a:cs typeface="Arabic Typesetting" panose="03020402040406030203" pitchFamily="66" charset="-78"/>
              </a:rPr>
              <a:t>اگر سنت اوست نوآوری،      نگاهی هم از نو به سنت کنیم(قیصر امین پور)</a:t>
            </a:r>
            <a:endParaRPr lang="en-US" sz="3200" b="1"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1009842" y="2895087"/>
            <a:ext cx="10318045" cy="683264"/>
          </a:xfrm>
          <a:prstGeom prst="rect">
            <a:avLst/>
          </a:prstGeom>
          <a:noFill/>
        </p:spPr>
        <p:txBody>
          <a:bodyPr wrap="square" rtlCol="0">
            <a:spAutoFit/>
          </a:bodyPr>
          <a:lstStyle/>
          <a:p>
            <a:pPr algn="ctr" rtl="1">
              <a:lnSpc>
                <a:spcPct val="120000"/>
              </a:lnSpc>
            </a:pPr>
            <a:r>
              <a:rPr lang="fa-IR" sz="3200" dirty="0">
                <a:latin typeface="Arabic Typesetting" panose="03020402040406030203" pitchFamily="66" charset="-78"/>
                <a:cs typeface="Arabic Typesetting" panose="03020402040406030203" pitchFamily="66" charset="-78"/>
              </a:rPr>
              <a:t> عبارت «از نو» در دو معنای «مجدد» و «قالب شعر نو» آمده است</a:t>
            </a:r>
            <a:endParaRPr lang="en-US" sz="3200" dirty="0">
              <a:latin typeface="Arabic Typesetting" panose="03020402040406030203" pitchFamily="66" charset="-78"/>
              <a:cs typeface="Arabic Typesetting" panose="03020402040406030203" pitchFamily="66" charset="-78"/>
            </a:endParaRPr>
          </a:p>
        </p:txBody>
      </p:sp>
      <p:sp>
        <p:nvSpPr>
          <p:cNvPr id="7" name="Pentagon 6"/>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4136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420" y="895928"/>
            <a:ext cx="9609666" cy="2032000"/>
          </a:xfrm>
        </p:spPr>
        <p:txBody>
          <a:bodyPr>
            <a:normAutofit/>
          </a:bodyPr>
          <a:lstStyle/>
          <a:p>
            <a:r>
              <a:rPr lang="fa-IR" sz="3600" dirty="0">
                <a:latin typeface="Arabic Typesetting" panose="03020402040406030203" pitchFamily="66" charset="-78"/>
                <a:cs typeface="Arabic Typesetting" panose="03020402040406030203" pitchFamily="66" charset="-78"/>
              </a:rPr>
              <a:t>چند نمونه:</a:t>
            </a:r>
            <a:br>
              <a:rPr lang="fa-IR" sz="3600" dirty="0">
                <a:latin typeface="Arabic Typesetting" panose="03020402040406030203" pitchFamily="66" charset="-78"/>
                <a:cs typeface="Arabic Typesetting" panose="03020402040406030203" pitchFamily="66" charset="-78"/>
              </a:rPr>
            </a:br>
            <a:r>
              <a:rPr lang="fa-IR" sz="3600" b="1" dirty="0">
                <a:latin typeface="Arabic Typesetting" panose="03020402040406030203" pitchFamily="66" charset="-78"/>
                <a:cs typeface="Arabic Typesetting" panose="03020402040406030203" pitchFamily="66" charset="-78"/>
              </a:rPr>
              <a:t>عهد کردی که کشی فرصت خود را روزی     فرصت ار یافتی، آن عهد فراموش مکن </a:t>
            </a:r>
            <a:br>
              <a:rPr lang="fa-IR" sz="3600" b="1" dirty="0">
                <a:latin typeface="Arabic Typesetting" panose="03020402040406030203" pitchFamily="66" charset="-78"/>
                <a:cs typeface="Arabic Typesetting" panose="03020402040406030203" pitchFamily="66" charset="-78"/>
              </a:rPr>
            </a:br>
            <a:r>
              <a:rPr lang="fa-IR" sz="3600" dirty="0">
                <a:latin typeface="Arabic Typesetting" panose="03020402040406030203" pitchFamily="66" charset="-78"/>
                <a:cs typeface="Arabic Typesetting" panose="03020402040406030203" pitchFamily="66" charset="-78"/>
              </a:rPr>
              <a:t>(فرصت شیرازی)       </a:t>
            </a:r>
            <a:endParaRPr lang="en-GB" sz="3600" dirty="0">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idx="13"/>
          </p:nvPr>
        </p:nvSpPr>
        <p:spPr>
          <a:xfrm>
            <a:off x="1554019" y="3925455"/>
            <a:ext cx="9609668" cy="1246909"/>
          </a:xfrm>
        </p:spPr>
        <p:txBody>
          <a:bodyPr>
            <a:noAutofit/>
          </a:bodyPr>
          <a:lstStyle/>
          <a:p>
            <a:pPr algn="ctr"/>
            <a:r>
              <a:rPr lang="fa-IR" sz="3200" b="1" dirty="0">
                <a:latin typeface="Arabic Typesetting" panose="03020402040406030203" pitchFamily="66" charset="-78"/>
                <a:cs typeface="Arabic Typesetting" panose="03020402040406030203" pitchFamily="66" charset="-78"/>
              </a:rPr>
              <a:t>چون جام شفق موج زند خون به دل من     با این همه دور از تو مرا چهره ی زردی است </a:t>
            </a:r>
          </a:p>
          <a:p>
            <a:pPr algn="ctr"/>
            <a:r>
              <a:rPr lang="fa-IR" sz="3200" dirty="0">
                <a:latin typeface="Arabic Typesetting" panose="03020402040406030203" pitchFamily="66" charset="-78"/>
                <a:cs typeface="Arabic Typesetting" panose="03020402040406030203" pitchFamily="66" charset="-78"/>
              </a:rPr>
              <a:t>(مهرداد اوستا)</a:t>
            </a:r>
            <a:endParaRPr lang="en-GB"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8840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ایهام تناسب</a:t>
            </a:r>
            <a:endParaRPr lang="en-US" sz="3600" dirty="0"/>
          </a:p>
        </p:txBody>
      </p:sp>
      <p:sp>
        <p:nvSpPr>
          <p:cNvPr id="3" name="Content Placeholder 2"/>
          <p:cNvSpPr>
            <a:spLocks noGrp="1"/>
          </p:cNvSpPr>
          <p:nvPr>
            <p:ph idx="1"/>
          </p:nvPr>
        </p:nvSpPr>
        <p:spPr>
          <a:xfrm>
            <a:off x="919440" y="2454955"/>
            <a:ext cx="10321514" cy="1827640"/>
          </a:xfrm>
        </p:spPr>
        <p:txBody>
          <a:bodyPr>
            <a:noAutofit/>
          </a:bodyPr>
          <a:lstStyle/>
          <a:p>
            <a:pPr marL="0" indent="0" algn="ctr">
              <a:lnSpc>
                <a:spcPct val="120000"/>
              </a:lnSpc>
              <a:buNone/>
            </a:pPr>
            <a:r>
              <a:rPr lang="fa-IR" sz="4000" dirty="0">
                <a:latin typeface="Arabic Typesetting" panose="03020402040406030203" pitchFamily="66" charset="-78"/>
                <a:cs typeface="Arabic Typesetting" panose="03020402040406030203" pitchFamily="66" charset="-78"/>
              </a:rPr>
              <a:t>آوردن وا‌ژه‌ای است با دو معنی که یک معنای آن مورد نظر و پذیرفتنی است و معنای دیگر-که مورد نظر نیست - با بعضی از کلام تناسب دارد.</a:t>
            </a:r>
            <a:endParaRPr lang="en-US" sz="4000" dirty="0">
              <a:latin typeface="Arabic Typesetting" panose="03020402040406030203" pitchFamily="66" charset="-78"/>
              <a:cs typeface="Arabic Typesetting" panose="03020402040406030203" pitchFamily="66" charset="-78"/>
            </a:endParaRPr>
          </a:p>
        </p:txBody>
      </p:sp>
      <p:sp>
        <p:nvSpPr>
          <p:cNvPr id="4" name="Pentagon 3"/>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4172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مثال:</a:t>
            </a:r>
            <a:endParaRPr lang="en-US" sz="3600" dirty="0"/>
          </a:p>
        </p:txBody>
      </p:sp>
      <p:sp>
        <p:nvSpPr>
          <p:cNvPr id="4" name="TextBox 3"/>
          <p:cNvSpPr txBox="1"/>
          <p:nvPr/>
        </p:nvSpPr>
        <p:spPr>
          <a:xfrm>
            <a:off x="1269999" y="1653559"/>
            <a:ext cx="9335911" cy="584775"/>
          </a:xfrm>
          <a:prstGeom prst="rect">
            <a:avLst/>
          </a:prstGeom>
          <a:noFill/>
        </p:spPr>
        <p:txBody>
          <a:bodyPr wrap="square" rtlCol="0">
            <a:spAutoFit/>
          </a:bodyPr>
          <a:lstStyle/>
          <a:p>
            <a:pPr algn="ctr" rtl="1"/>
            <a:r>
              <a:rPr lang="fa-IR" sz="3200" b="1" dirty="0">
                <a:latin typeface="Arabic Typesetting" panose="03020402040406030203" pitchFamily="66" charset="-78"/>
                <a:cs typeface="Arabic Typesetting" panose="03020402040406030203" pitchFamily="66" charset="-78"/>
              </a:rPr>
              <a:t>روی خوبت آیتی از لطف ما را برکشد     زان زمان جز لطف و خوبی نیست در تفسیر ما </a:t>
            </a:r>
            <a:r>
              <a:rPr lang="fa-IR" sz="3200" dirty="0">
                <a:latin typeface="Arabic Typesetting" panose="03020402040406030203" pitchFamily="66" charset="-78"/>
                <a:cs typeface="Arabic Typesetting" panose="03020402040406030203" pitchFamily="66" charset="-78"/>
              </a:rPr>
              <a:t>(حافظ)</a:t>
            </a:r>
            <a:endParaRPr lang="en-US" sz="3200"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848721" y="2904324"/>
            <a:ext cx="10543822" cy="1865126"/>
          </a:xfrm>
          <a:prstGeom prst="rect">
            <a:avLst/>
          </a:prstGeom>
          <a:noFill/>
        </p:spPr>
        <p:txBody>
          <a:bodyPr wrap="square" rtlCol="0">
            <a:spAutoFit/>
          </a:bodyPr>
          <a:lstStyle/>
          <a:p>
            <a:pPr algn="ctr" rtl="1">
              <a:lnSpc>
                <a:spcPct val="120000"/>
              </a:lnSpc>
            </a:pPr>
            <a:r>
              <a:rPr lang="fa-IR" sz="3200" dirty="0">
                <a:latin typeface="Arabic Typesetting" panose="03020402040406030203" pitchFamily="66" charset="-78"/>
                <a:cs typeface="Arabic Typesetting" panose="03020402040406030203" pitchFamily="66" charset="-78"/>
              </a:rPr>
              <a:t>واژۀ «آیت» در بیت بالا به معنای «نشانه» است معنی دیگر آن «آیه» است که در این معنی با واژه ی تفسیر تناسب دارد. این آرایه ی شاعرانه که در آن ذهن به تکاپو می افتد تا معنی درست واژه با توجه به معنی بیت دریابد، «ایهام تناسب» می نامند</a:t>
            </a:r>
            <a:endParaRPr lang="en-US" sz="3200" dirty="0">
              <a:latin typeface="Arabic Typesetting" panose="03020402040406030203" pitchFamily="66" charset="-78"/>
              <a:cs typeface="Arabic Typesetting" panose="03020402040406030203" pitchFamily="66" charset="-78"/>
            </a:endParaRPr>
          </a:p>
        </p:txBody>
      </p:sp>
      <p:sp>
        <p:nvSpPr>
          <p:cNvPr id="7" name="Pentagon 6"/>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6592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مثال:</a:t>
            </a:r>
            <a:endParaRPr lang="en-US" sz="3600" dirty="0"/>
          </a:p>
        </p:txBody>
      </p:sp>
      <p:sp>
        <p:nvSpPr>
          <p:cNvPr id="4" name="TextBox 3"/>
          <p:cNvSpPr txBox="1"/>
          <p:nvPr/>
        </p:nvSpPr>
        <p:spPr>
          <a:xfrm>
            <a:off x="1106311" y="1653559"/>
            <a:ext cx="9335911" cy="584775"/>
          </a:xfrm>
          <a:prstGeom prst="rect">
            <a:avLst/>
          </a:prstGeom>
          <a:noFill/>
        </p:spPr>
        <p:txBody>
          <a:bodyPr wrap="square" rtlCol="0">
            <a:spAutoFit/>
          </a:bodyPr>
          <a:lstStyle/>
          <a:p>
            <a:pPr algn="ctr" rtl="1"/>
            <a:r>
              <a:rPr lang="fa-IR" sz="3200" dirty="0">
                <a:latin typeface="Arabic Typesetting" panose="03020402040406030203" pitchFamily="66" charset="-78"/>
                <a:cs typeface="Arabic Typesetting" panose="03020402040406030203" pitchFamily="66" charset="-78"/>
              </a:rPr>
              <a:t> </a:t>
            </a:r>
            <a:r>
              <a:rPr lang="fa-IR" sz="3200" b="1" dirty="0">
                <a:latin typeface="Arabic Typesetting" panose="03020402040406030203" pitchFamily="66" charset="-78"/>
                <a:cs typeface="Arabic Typesetting" panose="03020402040406030203" pitchFamily="66" charset="-78"/>
              </a:rPr>
              <a:t>گر هزار است بلبل این باغ         همه را نغمه و ترانه یکی است</a:t>
            </a:r>
            <a:r>
              <a:rPr lang="fa-IR" sz="3200" dirty="0">
                <a:latin typeface="Arabic Typesetting" panose="03020402040406030203" pitchFamily="66" charset="-78"/>
                <a:cs typeface="Arabic Typesetting" panose="03020402040406030203" pitchFamily="66" charset="-78"/>
              </a:rPr>
              <a:t> (صائب)</a:t>
            </a:r>
            <a:endParaRPr lang="en-US" sz="3200"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1106311" y="2996687"/>
            <a:ext cx="9874698" cy="1274195"/>
          </a:xfrm>
          <a:prstGeom prst="rect">
            <a:avLst/>
          </a:prstGeom>
          <a:noFill/>
        </p:spPr>
        <p:txBody>
          <a:bodyPr wrap="square" rtlCol="0">
            <a:spAutoFit/>
          </a:bodyPr>
          <a:lstStyle/>
          <a:p>
            <a:pPr algn="ctr" rtl="1">
              <a:lnSpc>
                <a:spcPct val="120000"/>
              </a:lnSpc>
            </a:pPr>
            <a:r>
              <a:rPr lang="fa-IR" sz="3200" dirty="0">
                <a:latin typeface="Arabic Typesetting" panose="03020402040406030203" pitchFamily="66" charset="-78"/>
                <a:cs typeface="Arabic Typesetting" panose="03020402040406030203" pitchFamily="66" charset="-78"/>
              </a:rPr>
              <a:t>شاعر در این بیت واژه‌ی «هزار» در معنای عدد هزار آورده است و در معنای دیگر آن «بلبل» با بلبل،باغ،نغمه و ترانه تناسب دارد.</a:t>
            </a:r>
          </a:p>
        </p:txBody>
      </p:sp>
      <p:sp>
        <p:nvSpPr>
          <p:cNvPr id="7" name="Pentagon 6"/>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9823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مثال:</a:t>
            </a:r>
            <a:endParaRPr lang="en-US" sz="3600" dirty="0"/>
          </a:p>
        </p:txBody>
      </p:sp>
      <p:sp>
        <p:nvSpPr>
          <p:cNvPr id="4" name="TextBox 3"/>
          <p:cNvSpPr txBox="1"/>
          <p:nvPr/>
        </p:nvSpPr>
        <p:spPr>
          <a:xfrm>
            <a:off x="1258712" y="1592004"/>
            <a:ext cx="9335911" cy="707886"/>
          </a:xfrm>
          <a:prstGeom prst="rect">
            <a:avLst/>
          </a:prstGeom>
          <a:noFill/>
        </p:spPr>
        <p:txBody>
          <a:bodyPr wrap="square" rtlCol="0">
            <a:spAutoFit/>
          </a:bodyPr>
          <a:lstStyle/>
          <a:p>
            <a:pPr algn="ctr" rtl="1"/>
            <a:r>
              <a:rPr lang="fa-IR" sz="4000" b="1" dirty="0">
                <a:latin typeface="Arabic Typesetting" panose="03020402040406030203" pitchFamily="66" charset="-78"/>
                <a:cs typeface="Arabic Typesetting" panose="03020402040406030203" pitchFamily="66" charset="-78"/>
              </a:rPr>
              <a:t>چنان سایه گسترد بر عالمی/ که زالی نیندیشد از رستمی </a:t>
            </a:r>
            <a:r>
              <a:rPr lang="fa-IR" sz="4000" dirty="0">
                <a:latin typeface="Arabic Typesetting" panose="03020402040406030203" pitchFamily="66" charset="-78"/>
                <a:cs typeface="Arabic Typesetting" panose="03020402040406030203" pitchFamily="66" charset="-78"/>
              </a:rPr>
              <a:t>(سعدی)</a:t>
            </a:r>
            <a:endParaRPr lang="en-US" sz="4000"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802539" y="3089050"/>
            <a:ext cx="10543822" cy="1274195"/>
          </a:xfrm>
          <a:prstGeom prst="rect">
            <a:avLst/>
          </a:prstGeom>
          <a:noFill/>
        </p:spPr>
        <p:txBody>
          <a:bodyPr wrap="square" rtlCol="0">
            <a:spAutoFit/>
          </a:bodyPr>
          <a:lstStyle/>
          <a:p>
            <a:pPr algn="ctr" rtl="1">
              <a:lnSpc>
                <a:spcPct val="120000"/>
              </a:lnSpc>
            </a:pPr>
            <a:r>
              <a:rPr lang="fa-IR" sz="3200" dirty="0">
                <a:latin typeface="Arabic Typesetting" panose="03020402040406030203" pitchFamily="66" charset="-78"/>
                <a:cs typeface="Arabic Typesetting" panose="03020402040406030203" pitchFamily="66" charset="-78"/>
              </a:rPr>
              <a:t>«زال» در بیت بالا به معنای «سپیدموی» به کار رفته است، اما با وجود واژه‌ی «رستم» در پایان بیت، ذهن به‌صورت ناخودآگاه به سمت معنای «پدر رستم» می‌رود و چنین می‌پندارد که «زال» در این مصراع پدر رستم است.</a:t>
            </a:r>
            <a:endParaRPr lang="en-US" sz="3200" dirty="0">
              <a:latin typeface="Arabic Typesetting" panose="03020402040406030203" pitchFamily="66" charset="-78"/>
              <a:cs typeface="Arabic Typesetting" panose="03020402040406030203" pitchFamily="66" charset="-78"/>
            </a:endParaRPr>
          </a:p>
        </p:txBody>
      </p:sp>
      <p:sp>
        <p:nvSpPr>
          <p:cNvPr id="7" name="Pentagon 6"/>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710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www.gama.ir</a:t>
            </a:r>
            <a:endParaRPr lang="en-US" dirty="0"/>
          </a:p>
        </p:txBody>
      </p:sp>
      <p:sp>
        <p:nvSpPr>
          <p:cNvPr id="6" name="Title 1"/>
          <p:cNvSpPr>
            <a:spLocks noGrp="1"/>
          </p:cNvSpPr>
          <p:nvPr>
            <p:ph type="subTitle" idx="1"/>
          </p:nvPr>
        </p:nvSpPr>
        <p:spPr>
          <a:xfrm>
            <a:off x="2692397" y="2844797"/>
            <a:ext cx="6815669" cy="1320802"/>
          </a:xfrm>
        </p:spPr>
        <p:style>
          <a:lnRef idx="2">
            <a:schemeClr val="accent1"/>
          </a:lnRef>
          <a:fillRef idx="1">
            <a:schemeClr val="lt1"/>
          </a:fillRef>
          <a:effectRef idx="0">
            <a:schemeClr val="accent1"/>
          </a:effectRef>
          <a:fontRef idx="minor">
            <a:schemeClr val="dk1"/>
          </a:fontRef>
        </p:style>
        <p:txBody>
          <a:bodyPr>
            <a:normAutofit/>
          </a:bodyPr>
          <a:lstStyle/>
          <a:p>
            <a:r>
              <a:rPr lang="fa-IR" sz="3200" b="1" dirty="0">
                <a:latin typeface="Arabic Typesetting" panose="03020402040406030203" pitchFamily="66" charset="-78"/>
                <a:cs typeface="Arabic Typesetting" panose="03020402040406030203" pitchFamily="66" charset="-78"/>
              </a:rPr>
              <a:t>پرستش به مستی است در کیش مهر     برون اند زین جرگه هشیارها  </a:t>
            </a:r>
          </a:p>
          <a:p>
            <a:r>
              <a:rPr lang="fa-IR" sz="3200" dirty="0">
                <a:latin typeface="Arabic Typesetting" panose="03020402040406030203" pitchFamily="66" charset="-78"/>
                <a:cs typeface="Arabic Typesetting" panose="03020402040406030203" pitchFamily="66" charset="-78"/>
              </a:rPr>
              <a:t>(علامه طباطبایی)</a:t>
            </a:r>
            <a:endParaRPr lang="en-GB" sz="3200" dirty="0">
              <a:latin typeface="Arabic Typesetting" panose="03020402040406030203" pitchFamily="66" charset="-78"/>
              <a:cs typeface="Arabic Typesetting" panose="03020402040406030203" pitchFamily="66" charset="-78"/>
            </a:endParaRPr>
          </a:p>
        </p:txBody>
      </p:sp>
      <p:sp>
        <p:nvSpPr>
          <p:cNvPr id="7" name="Pentagon 6"/>
          <p:cNvSpPr/>
          <p:nvPr/>
        </p:nvSpPr>
        <p:spPr>
          <a:xfrm>
            <a:off x="2341415" y="5116945"/>
            <a:ext cx="1454731" cy="2001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329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prstGeom prst="rect">
            <a:avLst/>
          </a:prstGeom>
          <a:noFill/>
          <a:ln>
            <a:noFill/>
          </a:ln>
        </p:spPr>
        <p:txBody>
          <a:bodyPr lIns="91425" tIns="45700" rIns="91425" bIns="45700" anchor="ctr" anchorCtr="0">
            <a:noAutofit/>
          </a:bodyPr>
          <a:lstStyle/>
          <a:p>
            <a:pPr marL="0" lvl="0" indent="0" algn="ctr" rtl="0">
              <a:lnSpc>
                <a:spcPct val="90000"/>
              </a:lnSpc>
              <a:spcBef>
                <a:spcPts val="0"/>
              </a:spcBef>
              <a:buClr>
                <a:schemeClr val="lt1"/>
              </a:buClr>
              <a:buSzPct val="25000"/>
              <a:buFont typeface="Trebuchet MS"/>
              <a:buNone/>
            </a:pPr>
            <a:r>
              <a:rPr lang="fa-IR" sz="3600" dirty="0"/>
              <a:t>مثال:</a:t>
            </a:r>
          </a:p>
        </p:txBody>
      </p:sp>
      <p:sp>
        <p:nvSpPr>
          <p:cNvPr id="49" name="Shape 49"/>
          <p:cNvSpPr txBox="1"/>
          <p:nvPr/>
        </p:nvSpPr>
        <p:spPr>
          <a:xfrm>
            <a:off x="1377123" y="1659166"/>
            <a:ext cx="9336000" cy="584735"/>
          </a:xfrm>
          <a:prstGeom prst="rect">
            <a:avLst/>
          </a:prstGeom>
          <a:noFill/>
          <a:ln>
            <a:noFill/>
          </a:ln>
        </p:spPr>
        <p:txBody>
          <a:bodyPr lIns="91425" tIns="45700" rIns="91425" bIns="45700" anchor="t" anchorCtr="0">
            <a:spAutoFit/>
          </a:bodyPr>
          <a:lstStyle/>
          <a:p>
            <a:pPr marL="0" marR="0" lvl="0" indent="0" algn="ctr" rtl="1">
              <a:spcBef>
                <a:spcPts val="0"/>
              </a:spcBef>
              <a:buSzPct val="25000"/>
              <a:buNone/>
            </a:pPr>
            <a:r>
              <a:rPr lang="fa-IR" sz="3200" b="1" dirty="0">
                <a:latin typeface="Arabic Typesetting" panose="03020402040406030203" pitchFamily="66" charset="-78"/>
                <a:ea typeface="Trebuchet MS"/>
                <a:cs typeface="Arabic Typesetting" panose="03020402040406030203" pitchFamily="66" charset="-78"/>
                <a:sym typeface="Trebuchet MS"/>
              </a:rPr>
              <a:t>ای صاحب کرامت، شکرانه‌ی سلامت      روزی تفقدی کن درویش بی‌نوا را   </a:t>
            </a:r>
            <a:r>
              <a:rPr lang="fa-IR" sz="3200" dirty="0">
                <a:latin typeface="Arabic Typesetting" panose="03020402040406030203" pitchFamily="66" charset="-78"/>
                <a:ea typeface="Trebuchet MS"/>
                <a:cs typeface="Arabic Typesetting" panose="03020402040406030203" pitchFamily="66" charset="-78"/>
                <a:sym typeface="Trebuchet MS"/>
              </a:rPr>
              <a:t>(حافظ)</a:t>
            </a:r>
          </a:p>
        </p:txBody>
      </p:sp>
      <p:sp>
        <p:nvSpPr>
          <p:cNvPr id="50" name="Shape 50"/>
          <p:cNvSpPr/>
          <p:nvPr/>
        </p:nvSpPr>
        <p:spPr>
          <a:xfrm>
            <a:off x="1433689" y="1498650"/>
            <a:ext cx="9008400" cy="894600"/>
          </a:xfrm>
          <a:prstGeom prst="round2SameRect">
            <a:avLst>
              <a:gd name="adj1" fmla="val 16667"/>
              <a:gd name="adj2" fmla="val 0"/>
            </a:avLst>
          </a:prstGeom>
          <a:noFill/>
          <a:ln w="127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Trebuchet MS"/>
              <a:ea typeface="Trebuchet MS"/>
              <a:cs typeface="Trebuchet MS"/>
              <a:sym typeface="Trebuchet MS"/>
            </a:endParaRPr>
          </a:p>
        </p:txBody>
      </p:sp>
      <p:sp>
        <p:nvSpPr>
          <p:cNvPr id="51" name="Shape 51"/>
          <p:cNvSpPr txBox="1"/>
          <p:nvPr/>
        </p:nvSpPr>
        <p:spPr>
          <a:xfrm>
            <a:off x="891616" y="2575465"/>
            <a:ext cx="10543800" cy="1126422"/>
          </a:xfrm>
          <a:prstGeom prst="rect">
            <a:avLst/>
          </a:prstGeom>
          <a:noFill/>
          <a:ln>
            <a:noFill/>
          </a:ln>
        </p:spPr>
        <p:txBody>
          <a:bodyPr lIns="91425" tIns="45700" rIns="91425" bIns="45700" anchor="t" anchorCtr="0">
            <a:spAutoFit/>
          </a:bodyPr>
          <a:lstStyle/>
          <a:p>
            <a:pPr marL="0" marR="0" lvl="0" indent="0" algn="ctr" rtl="1">
              <a:lnSpc>
                <a:spcPct val="120000"/>
              </a:lnSpc>
              <a:spcBef>
                <a:spcPts val="0"/>
              </a:spcBef>
              <a:buSzPct val="25000"/>
              <a:buNone/>
            </a:pPr>
            <a:r>
              <a:rPr lang="fa-IR" sz="2800" dirty="0">
                <a:latin typeface="Arabic Typesetting" panose="03020402040406030203" pitchFamily="66" charset="-78"/>
                <a:ea typeface="Trebuchet MS"/>
                <a:cs typeface="Arabic Typesetting" panose="03020402040406030203" pitchFamily="66" charset="-78"/>
                <a:sym typeface="Trebuchet MS"/>
              </a:rPr>
              <a:t>واژه‌ی «روزی» در این بیت به معنای «یک روز» به کار رفته اما اگر دقت کنید با توجه به وجود واژه‌های درویش و بی‌نوا می‌توان آن را به صورت «رزق و روزی» هم خواند! پس در این بیت هم ایهام تناسب وجود دارد.</a:t>
            </a:r>
          </a:p>
        </p:txBody>
      </p:sp>
      <p:sp>
        <p:nvSpPr>
          <p:cNvPr id="52" name="Shape 52"/>
          <p:cNvSpPr txBox="1"/>
          <p:nvPr/>
        </p:nvSpPr>
        <p:spPr>
          <a:xfrm>
            <a:off x="610212" y="4325818"/>
            <a:ext cx="10955125" cy="164348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25" tIns="45700" rIns="91425" bIns="45700" anchor="t" anchorCtr="0">
            <a:spAutoFit/>
          </a:bodyPr>
          <a:lstStyle/>
          <a:p>
            <a:pPr marL="0" marR="0" lvl="0" indent="0" algn="ctr" rtl="1">
              <a:lnSpc>
                <a:spcPct val="120000"/>
              </a:lnSpc>
              <a:spcBef>
                <a:spcPts val="0"/>
              </a:spcBef>
              <a:buSzPct val="25000"/>
              <a:buNone/>
            </a:pPr>
            <a:r>
              <a:rPr lang="fa-IR" sz="2800" dirty="0">
                <a:latin typeface="Arabic Typesetting" panose="03020402040406030203" pitchFamily="66" charset="-78"/>
                <a:ea typeface="Trebuchet MS"/>
                <a:cs typeface="Arabic Typesetting" panose="03020402040406030203" pitchFamily="66" charset="-78"/>
                <a:sym typeface="Trebuchet MS"/>
              </a:rPr>
              <a:t>تفاوت ایهام با ایهام تناسب در این است که ایهام هر دو معنی واژه یا عبارت در بیت مورد نظر صحیح پذیرش است. اما در این ایهام تناسب تنها یک معنی قابل پذیرش است و معنی دوم واژه یا عبارت پس از تصدیق معنای اول، به سبب آن‌که با برخی از کلمات در شعر یا متن مراعات‌نظیر می سازد، به ذهن خواننده خطور می‌کند که البته این معنایی که با کلمات دیگر تناسب دارد، مورد پذیرش نیست.</a:t>
            </a:r>
          </a:p>
        </p:txBody>
      </p:sp>
      <p:sp>
        <p:nvSpPr>
          <p:cNvPr id="53" name="Shape 53"/>
          <p:cNvSpPr/>
          <p:nvPr/>
        </p:nvSpPr>
        <p:spPr>
          <a:xfrm>
            <a:off x="10143759" y="3547014"/>
            <a:ext cx="1138728" cy="674176"/>
          </a:xfrm>
          <a:prstGeom prst="wedgeEllipseCallout">
            <a:avLst>
              <a:gd name="adj1" fmla="val -20833"/>
              <a:gd name="adj2" fmla="val 62500"/>
            </a:avLst>
          </a:prstGeom>
          <a:solidFill>
            <a:schemeClr val="accent1"/>
          </a:solidFill>
          <a:ln w="12700" cap="flat" cmpd="sng">
            <a:solidFill>
              <a:srgbClr val="6F94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fa-IR" sz="2400" dirty="0">
                <a:latin typeface="Arabic Typesetting" panose="03020402040406030203" pitchFamily="66" charset="-78"/>
                <a:ea typeface="Trebuchet MS"/>
                <a:cs typeface="Arabic Typesetting" panose="03020402040406030203" pitchFamily="66" charset="-78"/>
                <a:sym typeface="Trebuchet MS"/>
              </a:rPr>
              <a:t>توضیح</a:t>
            </a:r>
          </a:p>
        </p:txBody>
      </p:sp>
      <p:sp>
        <p:nvSpPr>
          <p:cNvPr id="8" name="Pentagon 7"/>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fade">
                                      <p:cBhvr>
                                        <p:cTn id="12" dur="1000"/>
                                        <p:tgtEl>
                                          <p:spTgt spid="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xEl>
                                              <p:pRg st="0" end="0"/>
                                            </p:txEl>
                                          </p:spTgt>
                                        </p:tgtEl>
                                        <p:attrNameLst>
                                          <p:attrName>style.visibility</p:attrName>
                                        </p:attrNameLst>
                                      </p:cBhvr>
                                      <p:to>
                                        <p:strVal val="visible"/>
                                      </p:to>
                                    </p:set>
                                    <p:animEffect transition="in" filter="fade">
                                      <p:cBhvr>
                                        <p:cTn id="17" dur="1000"/>
                                        <p:tgtEl>
                                          <p:spTgt spid="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animEffect transition="in" filter="fade">
                                      <p:cBhvr>
                                        <p:cTn id="27" dur="10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37" y="840646"/>
            <a:ext cx="9609666" cy="2649545"/>
          </a:xfrm>
        </p:spPr>
        <p:txBody>
          <a:bodyPr>
            <a:noAutofit/>
          </a:bodyPr>
          <a:lstStyle/>
          <a:p>
            <a:r>
              <a:rPr lang="fa-IR" sz="3200" dirty="0">
                <a:solidFill>
                  <a:srgbClr val="002060"/>
                </a:solidFill>
                <a:latin typeface="Arabic Typesetting" panose="03020402040406030203" pitchFamily="66" charset="-78"/>
                <a:cs typeface="Arabic Typesetting" panose="03020402040406030203" pitchFamily="66" charset="-78"/>
              </a:rPr>
              <a:t>۱در هر یک از ابیات زیر آرایه ایهام و ایهام تناسب را مشخص کنید و معانی مختلف واژه ای که این معانی را به وجود آورده است، بنویسید.</a:t>
            </a:r>
            <a:br>
              <a:rPr lang="fa-IR" sz="3200" b="1" dirty="0">
                <a:solidFill>
                  <a:srgbClr val="002060"/>
                </a:solidFill>
                <a:latin typeface="Arabic Typesetting" panose="03020402040406030203" pitchFamily="66" charset="-78"/>
                <a:cs typeface="Arabic Typesetting" panose="03020402040406030203" pitchFamily="66" charset="-78"/>
              </a:rPr>
            </a:br>
            <a:r>
              <a:rPr lang="fa-IR" sz="3200" b="1" dirty="0">
                <a:latin typeface="Arabic Typesetting" panose="03020402040406030203" pitchFamily="66" charset="-78"/>
                <a:cs typeface="Arabic Typesetting" panose="03020402040406030203" pitchFamily="66" charset="-78"/>
              </a:rPr>
              <a:t>الف) بگفتا عشق شیرین بر تو چون است      بگفت از جان شیرینم فزون است  (نظامی)</a:t>
            </a:r>
            <a:br>
              <a:rPr lang="fa-IR" sz="3200" dirty="0">
                <a:latin typeface="Arabic Typesetting" panose="03020402040406030203" pitchFamily="66" charset="-78"/>
                <a:cs typeface="Arabic Typesetting" panose="03020402040406030203" pitchFamily="66" charset="-78"/>
              </a:rPr>
            </a:br>
            <a:r>
              <a:rPr lang="fa-IR" sz="3200" dirty="0">
                <a:latin typeface="Arabic Typesetting" panose="03020402040406030203" pitchFamily="66" charset="-78"/>
                <a:cs typeface="Arabic Typesetting" panose="03020402040406030203" pitchFamily="66" charset="-78"/>
              </a:rPr>
              <a:t>واژ شیرین در مصراع اول ایهام دارد: </a:t>
            </a:r>
            <a:r>
              <a:rPr lang="fa-IR" sz="3200" b="1" dirty="0">
                <a:latin typeface="Arabic Typesetting" panose="03020402040406030203" pitchFamily="66" charset="-78"/>
                <a:cs typeface="Arabic Typesetting" panose="03020402040406030203" pitchFamily="66" charset="-78"/>
              </a:rPr>
              <a:t>«شیرین معشوق خسرو پرویز» </a:t>
            </a:r>
            <a:r>
              <a:rPr lang="fa-IR" sz="3200" dirty="0">
                <a:latin typeface="Arabic Typesetting" panose="03020402040406030203" pitchFamily="66" charset="-78"/>
                <a:cs typeface="Arabic Typesetting" panose="03020402040406030203" pitchFamily="66" charset="-78"/>
              </a:rPr>
              <a:t>و </a:t>
            </a:r>
            <a:r>
              <a:rPr lang="fa-IR" sz="3200" b="1" dirty="0">
                <a:latin typeface="Arabic Typesetting" panose="03020402040406030203" pitchFamily="66" charset="-78"/>
                <a:cs typeface="Arabic Typesetting" panose="03020402040406030203" pitchFamily="66" charset="-78"/>
              </a:rPr>
              <a:t>«مطبوع و دلپذیر» </a:t>
            </a:r>
            <a:r>
              <a:rPr lang="fa-IR" sz="3200" dirty="0">
                <a:latin typeface="Arabic Typesetting" panose="03020402040406030203" pitchFamily="66" charset="-78"/>
                <a:cs typeface="Arabic Typesetting" panose="03020402040406030203" pitchFamily="66" charset="-78"/>
              </a:rPr>
              <a:t>که با هر دو معنی در بیت حضور دارد.</a:t>
            </a:r>
            <a:br>
              <a:rPr lang="fa-IR" sz="3200" dirty="0">
                <a:latin typeface="Arabic Typesetting" panose="03020402040406030203" pitchFamily="66" charset="-78"/>
                <a:cs typeface="Arabic Typesetting" panose="03020402040406030203" pitchFamily="66" charset="-78"/>
              </a:rPr>
            </a:br>
            <a:endParaRPr lang="en-GB" sz="3200" dirty="0">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idx="13"/>
          </p:nvPr>
        </p:nvSpPr>
        <p:spPr>
          <a:xfrm>
            <a:off x="1295401" y="3769591"/>
            <a:ext cx="9609668" cy="2478809"/>
          </a:xfrm>
        </p:spPr>
        <p:txBody>
          <a:bodyPr/>
          <a:lstStyle/>
          <a:p>
            <a:pPr algn="ctr"/>
            <a:r>
              <a:rPr lang="fa-IR" b="1" dirty="0">
                <a:latin typeface="Arabic Typesetting" panose="03020402040406030203" pitchFamily="66" charset="-78"/>
                <a:cs typeface="Arabic Typesetting" panose="03020402040406030203" pitchFamily="66" charset="-78"/>
              </a:rPr>
              <a:t> </a:t>
            </a:r>
            <a:r>
              <a:rPr lang="fa-IR" sz="3200" b="1" dirty="0">
                <a:latin typeface="Arabic Typesetting" panose="03020402040406030203" pitchFamily="66" charset="-78"/>
                <a:cs typeface="Arabic Typesetting" panose="03020402040406030203" pitchFamily="66" charset="-78"/>
              </a:rPr>
              <a:t>ب) چو شبنم اوفتاده بدم پیش آفتاب        مهرم به جان رسید و به عیوق برشدم (سعدی)</a:t>
            </a:r>
          </a:p>
          <a:p>
            <a:pPr algn="ctr"/>
            <a:r>
              <a:rPr lang="fa-IR" sz="3200" dirty="0">
                <a:latin typeface="Arabic Typesetting" panose="03020402040406030203" pitchFamily="66" charset="-78"/>
                <a:cs typeface="Arabic Typesetting" panose="03020402040406030203" pitchFamily="66" charset="-78"/>
              </a:rPr>
              <a:t>واژه «مهر» ایهام تناسب دارد که در این بیت به معنای محبت و مهربانی است؛به معنای خورشید نیز می باشد ولی این معنا در بیت مد نظر نمی باشد اما با واژه های آفتاب و عیوق تناسب دارد.</a:t>
            </a:r>
          </a:p>
          <a:p>
            <a:endParaRPr lang="fa-IR" sz="3200" dirty="0">
              <a:latin typeface="Arabic Typesetting" panose="03020402040406030203" pitchFamily="66" charset="-78"/>
              <a:cs typeface="Arabic Typesetting" panose="03020402040406030203" pitchFamily="66" charset="-78"/>
            </a:endParaRPr>
          </a:p>
          <a:p>
            <a:pPr algn="ctr"/>
            <a:endParaRPr lang="en-GB" dirty="0">
              <a:latin typeface="Arabic Typesetting" panose="03020402040406030203" pitchFamily="66" charset="-78"/>
              <a:cs typeface="Arabic Typesetting" panose="03020402040406030203" pitchFamily="66" charset="-78"/>
            </a:endParaRPr>
          </a:p>
        </p:txBody>
      </p:sp>
      <p:sp>
        <p:nvSpPr>
          <p:cNvPr id="5" name="Footer Placeholder 4"/>
          <p:cNvSpPr>
            <a:spLocks noGrp="1"/>
          </p:cNvSpPr>
          <p:nvPr>
            <p:ph type="ftr" sz="quarter" idx="11"/>
          </p:nvPr>
        </p:nvSpPr>
        <p:spPr/>
        <p:txBody>
          <a:bodyPr/>
          <a:lstStyle/>
          <a:p>
            <a:r>
              <a:rPr lang="en-US"/>
              <a:t>www.gama.ir</a:t>
            </a:r>
            <a:endParaRPr lang="en-US" dirty="0"/>
          </a:p>
        </p:txBody>
      </p:sp>
      <p:sp>
        <p:nvSpPr>
          <p:cNvPr id="6" name="Pentagon 5"/>
          <p:cNvSpPr/>
          <p:nvPr/>
        </p:nvSpPr>
        <p:spPr>
          <a:xfrm>
            <a:off x="628073" y="5969000"/>
            <a:ext cx="2475345" cy="279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622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prstGeom prst="rect">
            <a:avLst/>
          </a:prstGeom>
          <a:noFill/>
          <a:ln>
            <a:noFill/>
          </a:ln>
        </p:spPr>
        <p:txBody>
          <a:bodyPr lIns="91425" tIns="45700" rIns="91425" bIns="45700" anchor="ctr" anchorCtr="0">
            <a:noAutofit/>
          </a:bodyPr>
          <a:lstStyle/>
          <a:p>
            <a:pPr marL="0" lvl="0" indent="0" algn="ctr" rtl="0">
              <a:lnSpc>
                <a:spcPct val="90000"/>
              </a:lnSpc>
              <a:spcBef>
                <a:spcPts val="0"/>
              </a:spcBef>
              <a:buClr>
                <a:schemeClr val="lt1"/>
              </a:buClr>
              <a:buSzPct val="25000"/>
              <a:buFont typeface="Trebuchet MS"/>
              <a:buNone/>
            </a:pPr>
            <a:r>
              <a:rPr lang="fa-IR" sz="4400" dirty="0">
                <a:latin typeface="Arabic Typesetting" panose="03020402040406030203" pitchFamily="66" charset="-78"/>
                <a:cs typeface="Arabic Typesetting" panose="03020402040406030203" pitchFamily="66" charset="-78"/>
              </a:rPr>
              <a:t>اغراق</a:t>
            </a:r>
          </a:p>
        </p:txBody>
      </p:sp>
      <p:sp>
        <p:nvSpPr>
          <p:cNvPr id="45" name="Shape 45"/>
          <p:cNvSpPr txBox="1">
            <a:spLocks noGrp="1"/>
          </p:cNvSpPr>
          <p:nvPr>
            <p:ph idx="1"/>
          </p:nvPr>
        </p:nvSpPr>
        <p:spPr>
          <a:xfrm>
            <a:off x="1228436" y="1842897"/>
            <a:ext cx="9818256" cy="3962700"/>
          </a:xfrm>
          <a:prstGeom prst="rect">
            <a:avLst/>
          </a:prstGeom>
          <a:noFill/>
          <a:ln>
            <a:noFill/>
          </a:ln>
        </p:spPr>
        <p:txBody>
          <a:bodyPr lIns="91425" tIns="45700" rIns="91425" bIns="45700" anchor="t" anchorCtr="0">
            <a:normAutofit/>
          </a:bodyPr>
          <a:lstStyle/>
          <a:p>
            <a:pPr marL="0" lvl="0" indent="0" algn="ctr" rtl="0">
              <a:lnSpc>
                <a:spcPct val="120000"/>
              </a:lnSpc>
              <a:spcBef>
                <a:spcPts val="0"/>
              </a:spcBef>
              <a:buClr>
                <a:schemeClr val="lt1"/>
              </a:buClr>
              <a:buSzPct val="25000"/>
              <a:buNone/>
            </a:pPr>
            <a:r>
              <a:rPr lang="fa-IR" sz="3200" dirty="0">
                <a:latin typeface="Arabic Typesetting" panose="03020402040406030203" pitchFamily="66" charset="-78"/>
                <a:cs typeface="Arabic Typesetting" panose="03020402040406030203" pitchFamily="66" charset="-78"/>
              </a:rPr>
              <a:t>در لغت به معنی سخت کشیدن کمان است و در اصطلاح بدیع، زیاده‌روی در توصیف یا مدح یا ذم را گویند، چنان‌که از حد معمول بگذرد و برای شنونده موجب زیبایی‌افرینی و شگفتی شود. به عبارت دیگر بازنمود دگر گونه‌ی مفاهیم و موضوعات سخن است؛ به‌صورتی که معانی خرد را بزرگ گرداند و معانی بزرگ را خرد بنماید تا تأثیر سخن را بیشتر‌تر کند.  </a:t>
            </a:r>
            <a:endParaRPr lang="fa-IR" dirty="0"/>
          </a:p>
        </p:txBody>
      </p:sp>
      <p:sp>
        <p:nvSpPr>
          <p:cNvPr id="3" name="Pentagon 2"/>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fade">
                                      <p:cBhvr>
                                        <p:cTn id="12" dur="10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chemeClr val="accent2">
                    <a:lumMod val="50000"/>
                  </a:schemeClr>
                </a:solidFill>
                <a:latin typeface="Arabic Typesetting" panose="03020402040406030203" pitchFamily="66" charset="-78"/>
                <a:cs typeface="Arabic Typesetting" panose="03020402040406030203" pitchFamily="66" charset="-78"/>
              </a:rPr>
              <a:t>ج) عرضه کردم بر دو جهان بر دل کار افتاده   به جز از عشق تو باقی همه فانی دانست </a:t>
            </a:r>
            <a:r>
              <a:rPr lang="fa-IR" sz="2400" dirty="0">
                <a:latin typeface="Arabic Typesetting" panose="03020402040406030203" pitchFamily="66" charset="-78"/>
                <a:cs typeface="Arabic Typesetting" panose="03020402040406030203" pitchFamily="66" charset="-78"/>
              </a:rPr>
              <a:t>(حافظ) </a:t>
            </a:r>
            <a:br>
              <a:rPr lang="fa-IR" sz="3200" dirty="0">
                <a:latin typeface="Arabic Typesetting" panose="03020402040406030203" pitchFamily="66" charset="-78"/>
                <a:cs typeface="Arabic Typesetting" panose="03020402040406030203" pitchFamily="66" charset="-78"/>
              </a:rPr>
            </a:br>
            <a:r>
              <a:rPr lang="fa-IR" sz="3200" dirty="0">
                <a:latin typeface="Arabic Typesetting" panose="03020402040406030203" pitchFamily="66" charset="-78"/>
                <a:cs typeface="Arabic Typesetting" panose="03020402040406030203" pitchFamily="66" charset="-78"/>
              </a:rPr>
              <a:t>واژه </a:t>
            </a:r>
            <a:r>
              <a:rPr lang="fa-IR" sz="3200" b="1" dirty="0">
                <a:latin typeface="Arabic Typesetting" panose="03020402040406030203" pitchFamily="66" charset="-78"/>
                <a:cs typeface="Arabic Typesetting" panose="03020402040406030203" pitchFamily="66" charset="-78"/>
              </a:rPr>
              <a:t>باقی</a:t>
            </a:r>
            <a:r>
              <a:rPr lang="fa-IR" sz="3200" dirty="0">
                <a:latin typeface="Arabic Typesetting" panose="03020402040406030203" pitchFamily="66" charset="-78"/>
                <a:cs typeface="Arabic Typesetting" panose="03020402040406030203" pitchFamily="66" charset="-78"/>
              </a:rPr>
              <a:t> ایهام تناسب دارد: یکی به معنای «</a:t>
            </a:r>
            <a:r>
              <a:rPr lang="fa-IR" sz="3200" b="1" dirty="0">
                <a:latin typeface="Arabic Typesetting" panose="03020402040406030203" pitchFamily="66" charset="-78"/>
                <a:cs typeface="Arabic Typesetting" panose="03020402040406030203" pitchFamily="66" charset="-78"/>
              </a:rPr>
              <a:t>بقیه و ما بقی</a:t>
            </a:r>
            <a:r>
              <a:rPr lang="fa-IR" sz="3200" dirty="0">
                <a:latin typeface="Arabic Typesetting" panose="03020402040406030203" pitchFamily="66" charset="-78"/>
                <a:cs typeface="Arabic Typesetting" panose="03020402040406030203" pitchFamily="66" charset="-78"/>
              </a:rPr>
              <a:t>» که با این معنی در بیت حضور دارد</a:t>
            </a:r>
            <a:br>
              <a:rPr lang="fa-IR" sz="3200" dirty="0">
                <a:latin typeface="Arabic Typesetting" panose="03020402040406030203" pitchFamily="66" charset="-78"/>
                <a:cs typeface="Arabic Typesetting" panose="03020402040406030203" pitchFamily="66" charset="-78"/>
              </a:rPr>
            </a:br>
            <a:r>
              <a:rPr lang="fa-IR" sz="3200" dirty="0">
                <a:latin typeface="Arabic Typesetting" panose="03020402040406030203" pitchFamily="66" charset="-78"/>
                <a:cs typeface="Arabic Typesetting" panose="03020402040406030203" pitchFamily="66" charset="-78"/>
              </a:rPr>
              <a:t>دیگری به معنای «</a:t>
            </a:r>
            <a:r>
              <a:rPr lang="fa-IR" sz="3200" b="1" dirty="0">
                <a:latin typeface="Arabic Typesetting" panose="03020402040406030203" pitchFamily="66" charset="-78"/>
                <a:cs typeface="Arabic Typesetting" panose="03020402040406030203" pitchFamily="66" charset="-78"/>
              </a:rPr>
              <a:t>پاینده و جاوید</a:t>
            </a:r>
            <a:r>
              <a:rPr lang="fa-IR" sz="3200" dirty="0">
                <a:latin typeface="Arabic Typesetting" panose="03020402040406030203" pitchFamily="66" charset="-78"/>
                <a:cs typeface="Arabic Typesetting" panose="03020402040406030203" pitchFamily="66" charset="-78"/>
              </a:rPr>
              <a:t>» که با فانی تناسب دارد.</a:t>
            </a:r>
            <a:endParaRPr lang="en-GB" sz="3200" dirty="0">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idx="13"/>
          </p:nvPr>
        </p:nvSpPr>
        <p:spPr>
          <a:xfrm>
            <a:off x="1295401" y="3630168"/>
            <a:ext cx="9609668" cy="2077905"/>
          </a:xfrm>
        </p:spPr>
        <p:txBody>
          <a:bodyPr/>
          <a:lstStyle/>
          <a:p>
            <a:pPr algn="ctr"/>
            <a:r>
              <a:rPr lang="fa-IR" b="1" dirty="0">
                <a:solidFill>
                  <a:schemeClr val="accent2">
                    <a:lumMod val="50000"/>
                  </a:schemeClr>
                </a:solidFill>
                <a:latin typeface="Arabic Typesetting" panose="03020402040406030203" pitchFamily="66" charset="-78"/>
                <a:cs typeface="Arabic Typesetting" panose="03020402040406030203" pitchFamily="66" charset="-78"/>
              </a:rPr>
              <a:t>نگران با من استاد سحر/صبح می خواند از من/ کز مبارک دم او آورم این قوم به جان باخته را/ بلکه خبر </a:t>
            </a:r>
            <a:r>
              <a:rPr lang="fa-IR" sz="2400" dirty="0">
                <a:latin typeface="Arabic Typesetting" panose="03020402040406030203" pitchFamily="66" charset="-78"/>
                <a:cs typeface="Arabic Typesetting" panose="03020402040406030203" pitchFamily="66" charset="-78"/>
              </a:rPr>
              <a:t>(نیما یوشیج)</a:t>
            </a:r>
          </a:p>
          <a:p>
            <a:pPr algn="ctr"/>
            <a:r>
              <a:rPr lang="fa-IR" dirty="0">
                <a:latin typeface="Arabic Typesetting" panose="03020402040406030203" pitchFamily="66" charset="-78"/>
                <a:cs typeface="Arabic Typesetting" panose="03020402040406030203" pitchFamily="66" charset="-78"/>
              </a:rPr>
              <a:t>واژه «</a:t>
            </a:r>
            <a:r>
              <a:rPr lang="fa-IR" b="1" dirty="0">
                <a:latin typeface="Arabic Typesetting" panose="03020402040406030203" pitchFamily="66" charset="-78"/>
                <a:cs typeface="Arabic Typesetting" panose="03020402040406030203" pitchFamily="66" charset="-78"/>
              </a:rPr>
              <a:t>نگران</a:t>
            </a:r>
            <a:r>
              <a:rPr lang="fa-IR" dirty="0">
                <a:latin typeface="Arabic Typesetting" panose="03020402040406030203" pitchFamily="66" charset="-78"/>
                <a:cs typeface="Arabic Typesetting" panose="03020402040406030203" pitchFamily="66" charset="-78"/>
              </a:rPr>
              <a:t>» ایهام دارد: یکی به معنای «</a:t>
            </a:r>
            <a:r>
              <a:rPr lang="fa-IR" b="1" dirty="0">
                <a:latin typeface="Arabic Typesetting" panose="03020402040406030203" pitchFamily="66" charset="-78"/>
                <a:cs typeface="Arabic Typesetting" panose="03020402040406030203" pitchFamily="66" charset="-78"/>
              </a:rPr>
              <a:t>مظطرب و نگران</a:t>
            </a:r>
            <a:r>
              <a:rPr lang="fa-IR" dirty="0">
                <a:latin typeface="Arabic Typesetting" panose="03020402040406030203" pitchFamily="66" charset="-78"/>
                <a:cs typeface="Arabic Typesetting" panose="03020402040406030203" pitchFamily="66" charset="-78"/>
              </a:rPr>
              <a:t>» و دیگری به معنای «</a:t>
            </a:r>
            <a:r>
              <a:rPr lang="fa-IR" b="1" dirty="0">
                <a:latin typeface="Arabic Typesetting" panose="03020402040406030203" pitchFamily="66" charset="-78"/>
                <a:cs typeface="Arabic Typesetting" panose="03020402040406030203" pitchFamily="66" charset="-78"/>
              </a:rPr>
              <a:t>نگریستن و نگاه کردن</a:t>
            </a:r>
            <a:r>
              <a:rPr lang="fa-IR" dirty="0">
                <a:latin typeface="Arabic Typesetting" panose="03020402040406030203" pitchFamily="66" charset="-78"/>
                <a:cs typeface="Arabic Typesetting" panose="03020402040406030203" pitchFamily="66" charset="-78"/>
              </a:rPr>
              <a:t>» که با هر دو معنی در بیت حضور دارد.</a:t>
            </a:r>
          </a:p>
          <a:p>
            <a:pPr algn="ctr"/>
            <a:endParaRPr lang="en-GB" b="1" dirty="0">
              <a:latin typeface="Arabic Typesetting" panose="03020402040406030203" pitchFamily="66" charset="-78"/>
              <a:cs typeface="Arabic Typesetting" panose="03020402040406030203" pitchFamily="66" charset="-78"/>
            </a:endParaRPr>
          </a:p>
        </p:txBody>
      </p:sp>
      <p:sp>
        <p:nvSpPr>
          <p:cNvPr id="5" name="Footer Placeholder 4"/>
          <p:cNvSpPr>
            <a:spLocks noGrp="1"/>
          </p:cNvSpPr>
          <p:nvPr>
            <p:ph type="ftr" sz="quarter" idx="11"/>
          </p:nvPr>
        </p:nvSpPr>
        <p:spPr/>
        <p:txBody>
          <a:bodyPr/>
          <a:lstStyle/>
          <a:p>
            <a:r>
              <a:rPr lang="en-US"/>
              <a:t>www.gama.ir</a:t>
            </a:r>
            <a:endParaRPr lang="en-US" dirty="0"/>
          </a:p>
        </p:txBody>
      </p:sp>
      <p:sp>
        <p:nvSpPr>
          <p:cNvPr id="6" name="Pentagon 5"/>
          <p:cNvSpPr/>
          <p:nvPr/>
        </p:nvSpPr>
        <p:spPr>
          <a:xfrm>
            <a:off x="628073" y="5969000"/>
            <a:ext cx="2475345" cy="279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355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48024"/>
            <a:ext cx="9609666" cy="2243668"/>
          </a:xfrm>
        </p:spPr>
        <p:txBody>
          <a:bodyPr>
            <a:normAutofit/>
          </a:bodyPr>
          <a:lstStyle/>
          <a:p>
            <a:r>
              <a:rPr lang="fa-IR" sz="3200" dirty="0">
                <a:solidFill>
                  <a:srgbClr val="002060"/>
                </a:solidFill>
                <a:latin typeface="Arabic Typesetting" panose="03020402040406030203" pitchFamily="66" charset="-78"/>
                <a:cs typeface="Arabic Typesetting" panose="03020402040406030203" pitchFamily="66" charset="-78"/>
              </a:rPr>
              <a:t>اغراق های به کار رفته در بیت ها و عبارت های زیر را بیابید و توضیح دهید.</a:t>
            </a:r>
            <a:r>
              <a:rPr lang="fa-IR" sz="3200" dirty="0">
                <a:solidFill>
                  <a:srgbClr val="002060"/>
                </a:solidFill>
                <a:latin typeface="Arial" panose="020B0604020202020204" pitchFamily="34" charset="0"/>
                <a:cs typeface="Arial" panose="020B0604020202020204" pitchFamily="34" charset="0"/>
              </a:rPr>
              <a:t> </a:t>
            </a:r>
            <a:br>
              <a:rPr lang="fa-IR" sz="3200" dirty="0">
                <a:solidFill>
                  <a:srgbClr val="002060"/>
                </a:solidFill>
                <a:latin typeface="Arabic Typesetting" panose="03020402040406030203" pitchFamily="66" charset="-78"/>
                <a:cs typeface="Arabic Typesetting" panose="03020402040406030203" pitchFamily="66" charset="-78"/>
              </a:rPr>
            </a:br>
            <a:br>
              <a:rPr lang="fa-IR" sz="3200" dirty="0">
                <a:solidFill>
                  <a:srgbClr val="002060"/>
                </a:solidFill>
                <a:latin typeface="Arabic Typesetting" panose="03020402040406030203" pitchFamily="66" charset="-78"/>
                <a:cs typeface="Arabic Typesetting" panose="03020402040406030203" pitchFamily="66" charset="-78"/>
              </a:rPr>
            </a:br>
            <a:r>
              <a:rPr lang="fa-IR" sz="3200" dirty="0">
                <a:solidFill>
                  <a:srgbClr val="002060"/>
                </a:solidFill>
                <a:latin typeface="Arabic Typesetting" panose="03020402040406030203" pitchFamily="66" charset="-78"/>
                <a:cs typeface="Arabic Typesetting" panose="03020402040406030203" pitchFamily="66" charset="-78"/>
              </a:rPr>
              <a:t> </a:t>
            </a:r>
            <a:r>
              <a:rPr lang="fa-IR" sz="3200" b="1" dirty="0">
                <a:solidFill>
                  <a:schemeClr val="accent2">
                    <a:lumMod val="50000"/>
                  </a:schemeClr>
                </a:solidFill>
                <a:latin typeface="Arabic Typesetting" panose="03020402040406030203" pitchFamily="66" charset="-78"/>
                <a:cs typeface="Arabic Typesetting" panose="03020402040406030203" pitchFamily="66" charset="-78"/>
              </a:rPr>
              <a:t>الف) گر برگ گل سرخ کنی پیرهنش را    از نازکی آزار رساند بدنش را </a:t>
            </a:r>
            <a:r>
              <a:rPr lang="fa-IR" sz="2800" dirty="0">
                <a:solidFill>
                  <a:schemeClr val="tx1"/>
                </a:solidFill>
                <a:latin typeface="Arabic Typesetting" panose="03020402040406030203" pitchFamily="66" charset="-78"/>
                <a:cs typeface="Arabic Typesetting" panose="03020402040406030203" pitchFamily="66" charset="-78"/>
              </a:rPr>
              <a:t>(طرب اصفهانی)</a:t>
            </a:r>
            <a:br>
              <a:rPr lang="fa-IR" sz="2800" dirty="0">
                <a:solidFill>
                  <a:schemeClr val="tx1"/>
                </a:solidFill>
                <a:latin typeface="Arabic Typesetting" panose="03020402040406030203" pitchFamily="66" charset="-78"/>
                <a:cs typeface="Arabic Typesetting" panose="03020402040406030203" pitchFamily="66" charset="-78"/>
              </a:rPr>
            </a:br>
            <a:r>
              <a:rPr lang="fa-IR" sz="3200" dirty="0">
                <a:solidFill>
                  <a:schemeClr val="tx1"/>
                </a:solidFill>
                <a:latin typeface="Arabic Typesetting" panose="03020402040406030203" pitchFamily="66" charset="-78"/>
                <a:cs typeface="Arabic Typesetting" panose="03020402040406030203" pitchFamily="66" charset="-78"/>
              </a:rPr>
              <a:t>اغراق در لطیفی و نازکی اندام معشوق که حتی تحمل پیرهنی از برگ گل را ندارد.</a:t>
            </a:r>
            <a:endParaRPr lang="en-GB" sz="3200" dirty="0">
              <a:solidFill>
                <a:schemeClr val="tx1"/>
              </a:solidFill>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idx="13"/>
          </p:nvPr>
        </p:nvSpPr>
        <p:spPr>
          <a:xfrm>
            <a:off x="1295401" y="3630167"/>
            <a:ext cx="9609668" cy="1828523"/>
          </a:xfrm>
        </p:spPr>
        <p:txBody>
          <a:bodyPr>
            <a:normAutofit/>
          </a:bodyPr>
          <a:lstStyle/>
          <a:p>
            <a:pPr algn="ctr"/>
            <a:r>
              <a:rPr lang="fa-IR" sz="3200" b="1" dirty="0">
                <a:solidFill>
                  <a:schemeClr val="accent2">
                    <a:lumMod val="50000"/>
                  </a:schemeClr>
                </a:solidFill>
                <a:latin typeface="Arabic Typesetting" panose="03020402040406030203" pitchFamily="66" charset="-78"/>
                <a:cs typeface="Arabic Typesetting" panose="03020402040406030203" pitchFamily="66" charset="-78"/>
              </a:rPr>
              <a:t>ب) آن فرومایه هزار من سنگ بر می دارد و طاقت یک حرف نمی آرد </a:t>
            </a:r>
            <a:r>
              <a:rPr lang="fa-IR" dirty="0">
                <a:latin typeface="Arabic Typesetting" panose="03020402040406030203" pitchFamily="66" charset="-78"/>
                <a:cs typeface="Arabic Typesetting" panose="03020402040406030203" pitchFamily="66" charset="-78"/>
              </a:rPr>
              <a:t>(سعدی)</a:t>
            </a:r>
          </a:p>
          <a:p>
            <a:pPr algn="ctr"/>
            <a:r>
              <a:rPr lang="fa-IR" sz="3200" dirty="0">
                <a:latin typeface="Arabic Typesetting" panose="03020402040406030203" pitchFamily="66" charset="-78"/>
                <a:cs typeface="Arabic Typesetting" panose="03020402040406030203" pitchFamily="66" charset="-78"/>
              </a:rPr>
              <a:t>برداشتن هزار من و تحمل نکردن یک حرف اغراق دارد.</a:t>
            </a:r>
          </a:p>
          <a:p>
            <a:pPr algn="ctr"/>
            <a:endParaRPr lang="en-GB" sz="3200" dirty="0">
              <a:latin typeface="Arabic Typesetting" panose="03020402040406030203" pitchFamily="66" charset="-78"/>
              <a:cs typeface="Arabic Typesetting" panose="03020402040406030203" pitchFamily="66" charset="-78"/>
            </a:endParaRPr>
          </a:p>
        </p:txBody>
      </p:sp>
      <p:sp>
        <p:nvSpPr>
          <p:cNvPr id="5" name="Footer Placeholder 4"/>
          <p:cNvSpPr>
            <a:spLocks noGrp="1"/>
          </p:cNvSpPr>
          <p:nvPr>
            <p:ph type="ftr" sz="quarter" idx="11"/>
          </p:nvPr>
        </p:nvSpPr>
        <p:spPr/>
        <p:txBody>
          <a:bodyPr/>
          <a:lstStyle/>
          <a:p>
            <a:r>
              <a:rPr lang="en-US"/>
              <a:t>www.gama.ir</a:t>
            </a:r>
            <a:endParaRPr lang="en-US" dirty="0"/>
          </a:p>
        </p:txBody>
      </p:sp>
      <p:sp>
        <p:nvSpPr>
          <p:cNvPr id="6" name="Pentagon 5"/>
          <p:cNvSpPr/>
          <p:nvPr/>
        </p:nvSpPr>
        <p:spPr>
          <a:xfrm>
            <a:off x="628073" y="5969000"/>
            <a:ext cx="2475345" cy="279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92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68218" y="1542473"/>
            <a:ext cx="10181492" cy="4429702"/>
          </a:xfrm>
        </p:spPr>
        <p:txBody>
          <a:bodyPr>
            <a:normAutofit/>
          </a:bodyPr>
          <a:lstStyle/>
          <a:p>
            <a:pPr algn="ctr"/>
            <a:r>
              <a:rPr lang="fa-IR" sz="3200" dirty="0">
                <a:latin typeface="Arabic Typesetting" panose="03020402040406030203" pitchFamily="66" charset="-78"/>
                <a:cs typeface="Arabic Typesetting" panose="03020402040406030203" pitchFamily="66" charset="-78"/>
              </a:rPr>
              <a:t>از خون و گل و شکوفه تابوت شهید      بر موج بلند دست ها رنگین بود</a:t>
            </a:r>
          </a:p>
          <a:p>
            <a:pPr algn="ctr"/>
            <a:endParaRPr lang="en-GB" sz="3200" dirty="0">
              <a:latin typeface="Arabic Typesetting" panose="03020402040406030203" pitchFamily="66" charset="-78"/>
              <a:cs typeface="Arabic Typesetting" panose="03020402040406030203" pitchFamily="66" charset="-78"/>
            </a:endParaRPr>
          </a:p>
        </p:txBody>
      </p:sp>
      <p:sp>
        <p:nvSpPr>
          <p:cNvPr id="3" name="Title 2"/>
          <p:cNvSpPr>
            <a:spLocks noGrp="1"/>
          </p:cNvSpPr>
          <p:nvPr>
            <p:ph type="title"/>
          </p:nvPr>
        </p:nvSpPr>
        <p:spPr/>
        <p:txBody>
          <a:bodyPr/>
          <a:lstStyle/>
          <a:p>
            <a:r>
              <a:rPr lang="fa-IR" dirty="0"/>
              <a:t> </a:t>
            </a:r>
            <a:r>
              <a:rPr lang="fa-IR" dirty="0">
                <a:latin typeface="Arabic Typesetting" panose="03020402040406030203" pitchFamily="66" charset="-78"/>
                <a:cs typeface="Arabic Typesetting" panose="03020402040406030203" pitchFamily="66" charset="-78"/>
              </a:rPr>
              <a:t>با توجه به بیت زیر به پرسش ها پاسخ دهید.</a:t>
            </a:r>
            <a:endParaRPr lang="en-GB" dirty="0">
              <a:latin typeface="Arabic Typesetting" panose="03020402040406030203" pitchFamily="66" charset="-78"/>
              <a:cs typeface="Arabic Typesetting" panose="03020402040406030203" pitchFamily="66" charset="-78"/>
            </a:endParaRPr>
          </a:p>
        </p:txBody>
      </p:sp>
      <p:sp>
        <p:nvSpPr>
          <p:cNvPr id="4" name="Pentagon 3"/>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667092734"/>
              </p:ext>
            </p:extLst>
          </p:nvPr>
        </p:nvGraphicFramePr>
        <p:xfrm>
          <a:off x="3306618" y="2414480"/>
          <a:ext cx="8128000" cy="1879600"/>
        </p:xfrm>
        <a:graphic>
          <a:graphicData uri="http://schemas.openxmlformats.org/drawingml/2006/table">
            <a:tbl>
              <a:tblPr firstRow="1" bandRow="1">
                <a:tableStyleId>{D113A9D2-9D6B-4929-AA2D-F23B5EE8CBE7}</a:tableStyleId>
              </a:tblPr>
              <a:tblGrid>
                <a:gridCol w="812800">
                  <a:extLst>
                    <a:ext uri="{9D8B030D-6E8A-4147-A177-3AD203B41FA5}">
                      <a16:colId xmlns:a16="http://schemas.microsoft.com/office/drawing/2014/main" val="304813321"/>
                    </a:ext>
                  </a:extLst>
                </a:gridCol>
                <a:gridCol w="812800">
                  <a:extLst>
                    <a:ext uri="{9D8B030D-6E8A-4147-A177-3AD203B41FA5}">
                      <a16:colId xmlns:a16="http://schemas.microsoft.com/office/drawing/2014/main" val="3930775086"/>
                    </a:ext>
                  </a:extLst>
                </a:gridCol>
                <a:gridCol w="812800">
                  <a:extLst>
                    <a:ext uri="{9D8B030D-6E8A-4147-A177-3AD203B41FA5}">
                      <a16:colId xmlns:a16="http://schemas.microsoft.com/office/drawing/2014/main" val="1169812377"/>
                    </a:ext>
                  </a:extLst>
                </a:gridCol>
                <a:gridCol w="812800">
                  <a:extLst>
                    <a:ext uri="{9D8B030D-6E8A-4147-A177-3AD203B41FA5}">
                      <a16:colId xmlns:a16="http://schemas.microsoft.com/office/drawing/2014/main" val="77697136"/>
                    </a:ext>
                  </a:extLst>
                </a:gridCol>
                <a:gridCol w="812800">
                  <a:extLst>
                    <a:ext uri="{9D8B030D-6E8A-4147-A177-3AD203B41FA5}">
                      <a16:colId xmlns:a16="http://schemas.microsoft.com/office/drawing/2014/main" val="2349977602"/>
                    </a:ext>
                  </a:extLst>
                </a:gridCol>
                <a:gridCol w="812800">
                  <a:extLst>
                    <a:ext uri="{9D8B030D-6E8A-4147-A177-3AD203B41FA5}">
                      <a16:colId xmlns:a16="http://schemas.microsoft.com/office/drawing/2014/main" val="3066735268"/>
                    </a:ext>
                  </a:extLst>
                </a:gridCol>
                <a:gridCol w="812800">
                  <a:extLst>
                    <a:ext uri="{9D8B030D-6E8A-4147-A177-3AD203B41FA5}">
                      <a16:colId xmlns:a16="http://schemas.microsoft.com/office/drawing/2014/main" val="2250290882"/>
                    </a:ext>
                  </a:extLst>
                </a:gridCol>
                <a:gridCol w="812800">
                  <a:extLst>
                    <a:ext uri="{9D8B030D-6E8A-4147-A177-3AD203B41FA5}">
                      <a16:colId xmlns:a16="http://schemas.microsoft.com/office/drawing/2014/main" val="1852168880"/>
                    </a:ext>
                  </a:extLst>
                </a:gridCol>
                <a:gridCol w="812800">
                  <a:extLst>
                    <a:ext uri="{9D8B030D-6E8A-4147-A177-3AD203B41FA5}">
                      <a16:colId xmlns:a16="http://schemas.microsoft.com/office/drawing/2014/main" val="2620133467"/>
                    </a:ext>
                  </a:extLst>
                </a:gridCol>
                <a:gridCol w="812800">
                  <a:extLst>
                    <a:ext uri="{9D8B030D-6E8A-4147-A177-3AD203B41FA5}">
                      <a16:colId xmlns:a16="http://schemas.microsoft.com/office/drawing/2014/main" val="3358293385"/>
                    </a:ext>
                  </a:extLst>
                </a:gridCol>
              </a:tblGrid>
              <a:tr h="370840">
                <a:tc>
                  <a:txBody>
                    <a:bodyPr/>
                    <a:lstStyle/>
                    <a:p>
                      <a:r>
                        <a:rPr lang="fa-IR" dirty="0"/>
                        <a:t>بو</a:t>
                      </a:r>
                      <a:r>
                        <a:rPr lang="fa-IR" baseline="0" dirty="0"/>
                        <a:t>    </a:t>
                      </a:r>
                      <a:endParaRPr lang="en-GB" dirty="0"/>
                    </a:p>
                  </a:txBody>
                  <a:tcPr/>
                </a:tc>
                <a:tc>
                  <a:txBody>
                    <a:bodyPr/>
                    <a:lstStyle/>
                    <a:p>
                      <a:r>
                        <a:rPr lang="fa-IR" dirty="0"/>
                        <a:t>تا</a:t>
                      </a:r>
                      <a:r>
                        <a:rPr lang="fa-IR" baseline="0" dirty="0"/>
                        <a:t>    </a:t>
                      </a:r>
                      <a:endParaRPr lang="en-GB" dirty="0"/>
                    </a:p>
                  </a:txBody>
                  <a:tcPr/>
                </a:tc>
                <a:tc>
                  <a:txBody>
                    <a:bodyPr/>
                    <a:lstStyle/>
                    <a:p>
                      <a:r>
                        <a:rPr lang="fa-IR" dirty="0"/>
                        <a:t>ف</a:t>
                      </a:r>
                      <a:r>
                        <a:rPr lang="fa-IR" baseline="0" dirty="0"/>
                        <a:t>    </a:t>
                      </a:r>
                      <a:endParaRPr lang="en-GB" dirty="0"/>
                    </a:p>
                  </a:txBody>
                  <a:tcPr/>
                </a:tc>
                <a:tc>
                  <a:txBody>
                    <a:bodyPr/>
                    <a:lstStyle/>
                    <a:p>
                      <a:r>
                        <a:rPr lang="fa-IR" dirty="0"/>
                        <a:t>کو</a:t>
                      </a:r>
                      <a:r>
                        <a:rPr lang="fa-IR" baseline="0" dirty="0"/>
                        <a:t>    </a:t>
                      </a:r>
                      <a:endParaRPr lang="en-GB" dirty="0"/>
                    </a:p>
                  </a:txBody>
                  <a:tcPr/>
                </a:tc>
                <a:tc>
                  <a:txBody>
                    <a:bodyPr/>
                    <a:lstStyle/>
                    <a:p>
                      <a:r>
                        <a:rPr lang="fa-IR" dirty="0"/>
                        <a:t>ش   </a:t>
                      </a:r>
                      <a:endParaRPr lang="en-GB" dirty="0"/>
                    </a:p>
                  </a:txBody>
                  <a:tcPr/>
                </a:tc>
                <a:tc>
                  <a:txBody>
                    <a:bodyPr/>
                    <a:lstStyle/>
                    <a:p>
                      <a:r>
                        <a:rPr lang="fa-IR" dirty="0"/>
                        <a:t>لُ    </a:t>
                      </a:r>
                      <a:endParaRPr lang="en-GB" dirty="0"/>
                    </a:p>
                  </a:txBody>
                  <a:tcPr/>
                </a:tc>
                <a:tc>
                  <a:txBody>
                    <a:bodyPr/>
                    <a:lstStyle/>
                    <a:p>
                      <a:r>
                        <a:rPr lang="fa-IR" dirty="0"/>
                        <a:t>گ</a:t>
                      </a:r>
                      <a:r>
                        <a:rPr lang="fa-IR" baseline="0" dirty="0"/>
                        <a:t>    </a:t>
                      </a:r>
                      <a:endParaRPr lang="fa-IR" dirty="0"/>
                    </a:p>
                  </a:txBody>
                  <a:tcPr/>
                </a:tc>
                <a:tc>
                  <a:txBody>
                    <a:bodyPr/>
                    <a:lstStyle/>
                    <a:p>
                      <a:r>
                        <a:rPr lang="fa-IR" dirty="0"/>
                        <a:t>نُ</a:t>
                      </a:r>
                      <a:r>
                        <a:rPr lang="fa-IR" baseline="0" dirty="0"/>
                        <a:t>     </a:t>
                      </a:r>
                      <a:endParaRPr lang="en-GB" dirty="0"/>
                    </a:p>
                  </a:txBody>
                  <a:tcPr/>
                </a:tc>
                <a:tc>
                  <a:txBody>
                    <a:bodyPr/>
                    <a:lstStyle/>
                    <a:p>
                      <a:r>
                        <a:rPr lang="fa-IR" dirty="0"/>
                        <a:t>خو   </a:t>
                      </a:r>
                      <a:endParaRPr lang="en-GB" dirty="0"/>
                    </a:p>
                  </a:txBody>
                  <a:tcPr/>
                </a:tc>
                <a:tc>
                  <a:txBody>
                    <a:bodyPr/>
                    <a:lstStyle/>
                    <a:p>
                      <a:r>
                        <a:rPr lang="fa-IR" dirty="0"/>
                        <a:t>ءاز    </a:t>
                      </a:r>
                      <a:endParaRPr lang="en-GB" dirty="0"/>
                    </a:p>
                  </a:txBody>
                  <a:tcPr/>
                </a:tc>
                <a:extLst>
                  <a:ext uri="{0D108BD9-81ED-4DB2-BD59-A6C34878D82A}">
                    <a16:rowId xmlns:a16="http://schemas.microsoft.com/office/drawing/2014/main" val="2505431658"/>
                  </a:ext>
                </a:extLst>
              </a:tr>
              <a:tr h="370840">
                <a:tc>
                  <a:txBody>
                    <a:bodyPr/>
                    <a:lstStyle/>
                    <a:p>
                      <a:r>
                        <a:rPr lang="en-US" dirty="0"/>
                        <a:t>    _</a:t>
                      </a:r>
                      <a:endParaRPr lang="en-GB" dirty="0"/>
                    </a:p>
                  </a:txBody>
                  <a:tcPr/>
                </a:tc>
                <a:tc>
                  <a:txBody>
                    <a:bodyPr/>
                    <a:lstStyle/>
                    <a:p>
                      <a:r>
                        <a:rPr lang="en-US" dirty="0"/>
                        <a:t>    _</a:t>
                      </a:r>
                      <a:endParaRPr lang="en-GB" dirty="0"/>
                    </a:p>
                  </a:txBody>
                  <a:tcPr/>
                </a:tc>
                <a:tc>
                  <a:txBody>
                    <a:bodyPr/>
                    <a:lstStyle/>
                    <a:p>
                      <a:r>
                        <a:rPr lang="en-US" dirty="0"/>
                        <a:t>    U </a:t>
                      </a:r>
                      <a:endParaRPr lang="en-GB" dirty="0"/>
                    </a:p>
                  </a:txBody>
                  <a:tcPr/>
                </a:tc>
                <a:tc>
                  <a:txBody>
                    <a:bodyPr/>
                    <a:lstStyle/>
                    <a:p>
                      <a:r>
                        <a:rPr lang="en-US" dirty="0"/>
                        <a:t>     _</a:t>
                      </a:r>
                      <a:endParaRPr lang="en-GB" dirty="0"/>
                    </a:p>
                  </a:txBody>
                  <a:tcPr/>
                </a:tc>
                <a:tc>
                  <a:txBody>
                    <a:bodyPr/>
                    <a:lstStyle/>
                    <a:p>
                      <a:r>
                        <a:rPr lang="en-US" dirty="0"/>
                        <a:t>    U </a:t>
                      </a:r>
                      <a:endParaRPr lang="en-GB" dirty="0"/>
                    </a:p>
                  </a:txBody>
                  <a:tcPr/>
                </a:tc>
                <a:tc>
                  <a:txBody>
                    <a:bodyPr/>
                    <a:lstStyle/>
                    <a:p>
                      <a:r>
                        <a:rPr lang="en-US" dirty="0"/>
                        <a:t>    _  </a:t>
                      </a:r>
                      <a:endParaRPr lang="en-GB" dirty="0"/>
                    </a:p>
                  </a:txBody>
                  <a:tcPr/>
                </a:tc>
                <a:tc>
                  <a:txBody>
                    <a:bodyPr/>
                    <a:lstStyle/>
                    <a:p>
                      <a:r>
                        <a:rPr lang="en-US" dirty="0"/>
                        <a:t>    U   </a:t>
                      </a:r>
                      <a:endParaRPr lang="en-GB" dirty="0"/>
                    </a:p>
                  </a:txBody>
                  <a:tcPr/>
                </a:tc>
                <a:tc>
                  <a:txBody>
                    <a:bodyPr/>
                    <a:lstStyle/>
                    <a:p>
                      <a:r>
                        <a:rPr lang="en-US" baseline="0" dirty="0"/>
                        <a:t>     </a:t>
                      </a:r>
                      <a:r>
                        <a:rPr lang="en-US" dirty="0"/>
                        <a:t>U</a:t>
                      </a:r>
                      <a:endParaRPr lang="en-GB" dirty="0"/>
                    </a:p>
                  </a:txBody>
                  <a:tcPr/>
                </a:tc>
                <a:tc>
                  <a:txBody>
                    <a:bodyPr/>
                    <a:lstStyle/>
                    <a:p>
                      <a:r>
                        <a:rPr lang="fa-IR" sz="1800" b="1" dirty="0"/>
                        <a:t>_</a:t>
                      </a:r>
                      <a:r>
                        <a:rPr lang="fa-IR" sz="1800" b="1" baseline="0" dirty="0"/>
                        <a:t>     </a:t>
                      </a:r>
                      <a:endParaRPr lang="en-GB" dirty="0"/>
                    </a:p>
                  </a:txBody>
                  <a:tcPr/>
                </a:tc>
                <a:tc>
                  <a:txBody>
                    <a:bodyPr/>
                    <a:lstStyle/>
                    <a:p>
                      <a:r>
                        <a:rPr lang="fa-IR" sz="2000" b="1" dirty="0"/>
                        <a:t> </a:t>
                      </a:r>
                      <a:r>
                        <a:rPr lang="fa-IR" baseline="0" dirty="0"/>
                        <a:t> </a:t>
                      </a:r>
                      <a:r>
                        <a:rPr lang="fa-IR" sz="1800" b="1" dirty="0"/>
                        <a:t>_</a:t>
                      </a:r>
                      <a:r>
                        <a:rPr lang="fa-IR" sz="1800" b="1" baseline="0" dirty="0"/>
                        <a:t> </a:t>
                      </a:r>
                      <a:r>
                        <a:rPr lang="fa-IR" baseline="0" dirty="0"/>
                        <a:t>   </a:t>
                      </a:r>
                      <a:endParaRPr lang="en-GB" dirty="0"/>
                    </a:p>
                  </a:txBody>
                  <a:tcPr/>
                </a:tc>
                <a:extLst>
                  <a:ext uri="{0D108BD9-81ED-4DB2-BD59-A6C34878D82A}">
                    <a16:rowId xmlns:a16="http://schemas.microsoft.com/office/drawing/2014/main" val="2378730688"/>
                  </a:ext>
                </a:extLst>
              </a:tr>
              <a:tr h="370840">
                <a:tc>
                  <a:txBody>
                    <a:bodyPr/>
                    <a:lstStyle/>
                    <a:p>
                      <a:r>
                        <a:rPr lang="fa-IR" dirty="0"/>
                        <a:t>رن   </a:t>
                      </a:r>
                      <a:endParaRPr lang="en-GB" dirty="0"/>
                    </a:p>
                  </a:txBody>
                  <a:tcPr/>
                </a:tc>
                <a:tc>
                  <a:txBody>
                    <a:bodyPr/>
                    <a:lstStyle/>
                    <a:p>
                      <a:r>
                        <a:rPr lang="fa-IR" dirty="0"/>
                        <a:t>ها    </a:t>
                      </a:r>
                      <a:endParaRPr lang="en-GB" dirty="0"/>
                    </a:p>
                  </a:txBody>
                  <a:tcPr/>
                </a:tc>
                <a:tc>
                  <a:txBody>
                    <a:bodyPr/>
                    <a:lstStyle/>
                    <a:p>
                      <a:r>
                        <a:rPr lang="fa-IR" dirty="0"/>
                        <a:t>ت    </a:t>
                      </a:r>
                      <a:endParaRPr lang="en-GB" dirty="0"/>
                    </a:p>
                  </a:txBody>
                  <a:tcPr/>
                </a:tc>
                <a:tc>
                  <a:txBody>
                    <a:bodyPr/>
                    <a:lstStyle/>
                    <a:p>
                      <a:r>
                        <a:rPr lang="fa-IR" dirty="0"/>
                        <a:t>دس   </a:t>
                      </a:r>
                      <a:endParaRPr lang="en-GB" dirty="0"/>
                    </a:p>
                  </a:txBody>
                  <a:tcPr/>
                </a:tc>
                <a:tc>
                  <a:txBody>
                    <a:bodyPr/>
                    <a:lstStyle/>
                    <a:p>
                      <a:r>
                        <a:rPr lang="fa-IR" dirty="0"/>
                        <a:t>د</a:t>
                      </a:r>
                      <a:r>
                        <a:rPr lang="fa-IR" baseline="0" dirty="0"/>
                        <a:t>     </a:t>
                      </a:r>
                      <a:endParaRPr lang="en-GB" dirty="0"/>
                    </a:p>
                  </a:txBody>
                  <a:tcPr/>
                </a:tc>
                <a:tc>
                  <a:txBody>
                    <a:bodyPr/>
                    <a:lstStyle/>
                    <a:p>
                      <a:r>
                        <a:rPr lang="fa-IR" dirty="0"/>
                        <a:t>لن</a:t>
                      </a:r>
                      <a:r>
                        <a:rPr lang="fa-IR" baseline="0" dirty="0"/>
                        <a:t>    </a:t>
                      </a:r>
                      <a:endParaRPr lang="en-GB" dirty="0"/>
                    </a:p>
                  </a:txBody>
                  <a:tcPr/>
                </a:tc>
                <a:tc>
                  <a:txBody>
                    <a:bodyPr/>
                    <a:lstStyle/>
                    <a:p>
                      <a:r>
                        <a:rPr lang="fa-IR" dirty="0"/>
                        <a:t>ب     </a:t>
                      </a:r>
                      <a:endParaRPr lang="en-GB" dirty="0"/>
                    </a:p>
                  </a:txBody>
                  <a:tcPr/>
                </a:tc>
                <a:tc>
                  <a:txBody>
                    <a:bodyPr/>
                    <a:lstStyle/>
                    <a:p>
                      <a:r>
                        <a:rPr lang="fa-IR" dirty="0"/>
                        <a:t>ج    </a:t>
                      </a:r>
                      <a:endParaRPr lang="en-GB" dirty="0"/>
                    </a:p>
                  </a:txBody>
                  <a:tcPr/>
                </a:tc>
                <a:tc>
                  <a:txBody>
                    <a:bodyPr/>
                    <a:lstStyle/>
                    <a:p>
                      <a:r>
                        <a:rPr lang="fa-IR" dirty="0"/>
                        <a:t>مو   </a:t>
                      </a:r>
                      <a:endParaRPr lang="en-GB" dirty="0"/>
                    </a:p>
                  </a:txBody>
                  <a:tcPr/>
                </a:tc>
                <a:tc>
                  <a:txBody>
                    <a:bodyPr/>
                    <a:lstStyle/>
                    <a:p>
                      <a:r>
                        <a:rPr lang="fa-IR" dirty="0"/>
                        <a:t>بر    </a:t>
                      </a:r>
                      <a:endParaRPr lang="en-GB" dirty="0"/>
                    </a:p>
                  </a:txBody>
                  <a:tcPr/>
                </a:tc>
                <a:extLst>
                  <a:ext uri="{0D108BD9-81ED-4DB2-BD59-A6C34878D82A}">
                    <a16:rowId xmlns:a16="http://schemas.microsoft.com/office/drawing/2014/main" val="820081651"/>
                  </a:ext>
                </a:extLst>
              </a:tr>
              <a:tr h="370840">
                <a:tc>
                  <a:txBody>
                    <a:bodyPr/>
                    <a:lstStyle/>
                    <a:p>
                      <a:r>
                        <a:rPr lang="en-US" dirty="0"/>
                        <a:t>     _</a:t>
                      </a:r>
                      <a:endParaRPr lang="en-GB" dirty="0"/>
                    </a:p>
                  </a:txBody>
                  <a:tcPr/>
                </a:tc>
                <a:tc>
                  <a:txBody>
                    <a:bodyPr/>
                    <a:lstStyle/>
                    <a:p>
                      <a:r>
                        <a:rPr lang="en-US" dirty="0"/>
                        <a:t>    _</a:t>
                      </a:r>
                      <a:endParaRPr lang="en-GB" dirty="0"/>
                    </a:p>
                  </a:txBody>
                  <a:tcPr/>
                </a:tc>
                <a:tc>
                  <a:txBody>
                    <a:bodyPr/>
                    <a:lstStyle/>
                    <a:p>
                      <a:r>
                        <a:rPr lang="en-US" dirty="0"/>
                        <a:t>    U</a:t>
                      </a:r>
                      <a:endParaRPr lang="en-GB" dirty="0"/>
                    </a:p>
                  </a:txBody>
                  <a:tcPr/>
                </a:tc>
                <a:tc>
                  <a:txBody>
                    <a:bodyPr/>
                    <a:lstStyle/>
                    <a:p>
                      <a:r>
                        <a:rPr lang="en-US" dirty="0"/>
                        <a:t>     _</a:t>
                      </a:r>
                      <a:endParaRPr lang="en-GB" dirty="0"/>
                    </a:p>
                  </a:txBody>
                  <a:tcPr/>
                </a:tc>
                <a:tc>
                  <a:txBody>
                    <a:bodyPr/>
                    <a:lstStyle/>
                    <a:p>
                      <a:r>
                        <a:rPr lang="en-US" dirty="0"/>
                        <a:t>     U</a:t>
                      </a:r>
                      <a:endParaRPr lang="en-GB" dirty="0"/>
                    </a:p>
                  </a:txBody>
                  <a:tcPr/>
                </a:tc>
                <a:tc>
                  <a:txBody>
                    <a:bodyPr/>
                    <a:lstStyle/>
                    <a:p>
                      <a:r>
                        <a:rPr lang="en-US" dirty="0"/>
                        <a:t>     _</a:t>
                      </a:r>
                      <a:endParaRPr lang="en-GB" dirty="0"/>
                    </a:p>
                  </a:txBody>
                  <a:tcPr/>
                </a:tc>
                <a:tc>
                  <a:txBody>
                    <a:bodyPr/>
                    <a:lstStyle/>
                    <a:p>
                      <a:r>
                        <a:rPr lang="en-US" dirty="0"/>
                        <a:t>     U</a:t>
                      </a:r>
                      <a:endParaRPr lang="en-GB" dirty="0"/>
                    </a:p>
                  </a:txBody>
                  <a:tcPr/>
                </a:tc>
                <a:tc>
                  <a:txBody>
                    <a:bodyPr/>
                    <a:lstStyle/>
                    <a:p>
                      <a:r>
                        <a:rPr lang="en-US" dirty="0"/>
                        <a:t>    U</a:t>
                      </a:r>
                      <a:r>
                        <a:rPr lang="en-US" baseline="0" dirty="0"/>
                        <a:t> </a:t>
                      </a:r>
                      <a:endParaRPr lang="en-GB" dirty="0"/>
                    </a:p>
                  </a:txBody>
                  <a:tcPr/>
                </a:tc>
                <a:tc>
                  <a:txBody>
                    <a:bodyPr/>
                    <a:lstStyle/>
                    <a:p>
                      <a:r>
                        <a:rPr lang="en-US" dirty="0"/>
                        <a:t>    _</a:t>
                      </a:r>
                      <a:endParaRPr lang="en-GB" dirty="0"/>
                    </a:p>
                  </a:txBody>
                  <a:tcPr/>
                </a:tc>
                <a:tc>
                  <a:txBody>
                    <a:bodyPr/>
                    <a:lstStyle/>
                    <a:p>
                      <a:r>
                        <a:rPr lang="en-US" dirty="0"/>
                        <a:t>     _</a:t>
                      </a:r>
                      <a:endParaRPr lang="en-GB" dirty="0"/>
                    </a:p>
                  </a:txBody>
                  <a:tcPr/>
                </a:tc>
                <a:extLst>
                  <a:ext uri="{0D108BD9-81ED-4DB2-BD59-A6C34878D82A}">
                    <a16:rowId xmlns:a16="http://schemas.microsoft.com/office/drawing/2014/main" val="364544769"/>
                  </a:ext>
                </a:extLst>
              </a:tr>
              <a:tr h="370840">
                <a:tc>
                  <a:txBody>
                    <a:bodyPr/>
                    <a:lstStyle/>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a-IR" dirty="0"/>
                        <a:t>مفـاعیلن</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a-IR" dirty="0"/>
                        <a:t>مفاعلن</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a-IR" dirty="0"/>
                        <a:t> </a:t>
                      </a:r>
                      <a:endParaRPr lang="en-GB" dirty="0"/>
                    </a:p>
                  </a:txBody>
                  <a:tcPr/>
                </a:tc>
                <a:tc>
                  <a:txBody>
                    <a:bodyPr/>
                    <a:lstStyle/>
                    <a:p>
                      <a:endParaRPr lang="en-GB" dirty="0"/>
                    </a:p>
                  </a:txBody>
                  <a:tcPr/>
                </a:tc>
                <a:tc>
                  <a:txBody>
                    <a:bodyPr/>
                    <a:lstStyle/>
                    <a:p>
                      <a:r>
                        <a:rPr lang="fa-IR" dirty="0"/>
                        <a:t>مفعول</a:t>
                      </a:r>
                      <a:endParaRPr lang="en-GB" dirty="0"/>
                    </a:p>
                  </a:txBody>
                  <a:tcPr/>
                </a:tc>
                <a:tc>
                  <a:txBody>
                    <a:bodyPr/>
                    <a:lstStyle/>
                    <a:p>
                      <a:r>
                        <a:rPr lang="fa-IR" dirty="0"/>
                        <a:t>    </a:t>
                      </a:r>
                      <a:endParaRPr lang="en-GB" dirty="0"/>
                    </a:p>
                  </a:txBody>
                  <a:tcPr/>
                </a:tc>
                <a:extLst>
                  <a:ext uri="{0D108BD9-81ED-4DB2-BD59-A6C34878D82A}">
                    <a16:rowId xmlns:a16="http://schemas.microsoft.com/office/drawing/2014/main" val="76246645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52752192"/>
              </p:ext>
            </p:extLst>
          </p:nvPr>
        </p:nvGraphicFramePr>
        <p:xfrm>
          <a:off x="868218" y="2414480"/>
          <a:ext cx="2438400" cy="1854200"/>
        </p:xfrm>
        <a:graphic>
          <a:graphicData uri="http://schemas.openxmlformats.org/drawingml/2006/table">
            <a:tbl>
              <a:tblPr firstRow="1" bandRow="1">
                <a:tableStyleId>{D113A9D2-9D6B-4929-AA2D-F23B5EE8CBE7}</a:tableStyleId>
              </a:tblPr>
              <a:tblGrid>
                <a:gridCol w="812800">
                  <a:extLst>
                    <a:ext uri="{9D8B030D-6E8A-4147-A177-3AD203B41FA5}">
                      <a16:colId xmlns:a16="http://schemas.microsoft.com/office/drawing/2014/main" val="1322891877"/>
                    </a:ext>
                  </a:extLst>
                </a:gridCol>
                <a:gridCol w="655782">
                  <a:extLst>
                    <a:ext uri="{9D8B030D-6E8A-4147-A177-3AD203B41FA5}">
                      <a16:colId xmlns:a16="http://schemas.microsoft.com/office/drawing/2014/main" val="3304040529"/>
                    </a:ext>
                  </a:extLst>
                </a:gridCol>
                <a:gridCol w="969818">
                  <a:extLst>
                    <a:ext uri="{9D8B030D-6E8A-4147-A177-3AD203B41FA5}">
                      <a16:colId xmlns:a16="http://schemas.microsoft.com/office/drawing/2014/main" val="1000968346"/>
                    </a:ext>
                  </a:extLst>
                </a:gridCol>
              </a:tblGrid>
              <a:tr h="370840">
                <a:tc>
                  <a:txBody>
                    <a:bodyPr/>
                    <a:lstStyle/>
                    <a:p>
                      <a:r>
                        <a:rPr lang="fa-IR" dirty="0"/>
                        <a:t> هید    </a:t>
                      </a:r>
                      <a:endParaRPr lang="en-GB" dirty="0"/>
                    </a:p>
                  </a:txBody>
                  <a:tcPr/>
                </a:tc>
                <a:tc>
                  <a:txBody>
                    <a:bodyPr/>
                    <a:lstStyle/>
                    <a:p>
                      <a:r>
                        <a:rPr lang="fa-IR" dirty="0"/>
                        <a:t>ش</a:t>
                      </a:r>
                      <a:r>
                        <a:rPr lang="fa-IR" baseline="0" dirty="0"/>
                        <a:t>    </a:t>
                      </a:r>
                      <a:endParaRPr lang="en-GB" dirty="0"/>
                    </a:p>
                  </a:txBody>
                  <a:tcPr/>
                </a:tc>
                <a:tc>
                  <a:txBody>
                    <a:bodyPr/>
                    <a:lstStyle/>
                    <a:p>
                      <a:r>
                        <a:rPr lang="fa-IR" dirty="0"/>
                        <a:t> </a:t>
                      </a:r>
                      <a:r>
                        <a:rPr lang="fa-IR" baseline="0" dirty="0"/>
                        <a:t>ت     </a:t>
                      </a:r>
                      <a:endParaRPr lang="en-GB" dirty="0"/>
                    </a:p>
                  </a:txBody>
                  <a:tcPr/>
                </a:tc>
                <a:extLst>
                  <a:ext uri="{0D108BD9-81ED-4DB2-BD59-A6C34878D82A}">
                    <a16:rowId xmlns:a16="http://schemas.microsoft.com/office/drawing/2014/main" val="911987771"/>
                  </a:ext>
                </a:extLst>
              </a:tr>
              <a:tr h="370840">
                <a:tc>
                  <a:txBody>
                    <a:bodyPr/>
                    <a:lstStyle/>
                    <a:p>
                      <a:r>
                        <a:rPr lang="en-US" dirty="0"/>
                        <a:t>    _U </a:t>
                      </a:r>
                      <a:endParaRPr lang="en-GB" dirty="0"/>
                    </a:p>
                  </a:txBody>
                  <a:tcPr/>
                </a:tc>
                <a:tc>
                  <a:txBody>
                    <a:bodyPr/>
                    <a:lstStyle/>
                    <a:p>
                      <a:r>
                        <a:rPr lang="en-US" dirty="0"/>
                        <a:t>   U</a:t>
                      </a:r>
                      <a:endParaRPr lang="en-GB" dirty="0"/>
                    </a:p>
                  </a:txBody>
                  <a:tcPr/>
                </a:tc>
                <a:tc>
                  <a:txBody>
                    <a:bodyPr/>
                    <a:lstStyle/>
                    <a:p>
                      <a:r>
                        <a:rPr lang="en-US" dirty="0"/>
                        <a:t>      U</a:t>
                      </a:r>
                      <a:endParaRPr lang="en-GB" dirty="0"/>
                    </a:p>
                  </a:txBody>
                  <a:tcPr/>
                </a:tc>
                <a:extLst>
                  <a:ext uri="{0D108BD9-81ED-4DB2-BD59-A6C34878D82A}">
                    <a16:rowId xmlns:a16="http://schemas.microsoft.com/office/drawing/2014/main" val="2425667698"/>
                  </a:ext>
                </a:extLst>
              </a:tr>
              <a:tr h="370840">
                <a:tc>
                  <a:txBody>
                    <a:bodyPr/>
                    <a:lstStyle/>
                    <a:p>
                      <a:r>
                        <a:rPr lang="fa-IR" dirty="0"/>
                        <a:t>بود    </a:t>
                      </a:r>
                      <a:endParaRPr lang="en-GB" dirty="0"/>
                    </a:p>
                  </a:txBody>
                  <a:tcPr/>
                </a:tc>
                <a:tc>
                  <a:txBody>
                    <a:bodyPr/>
                    <a:lstStyle/>
                    <a:p>
                      <a:endParaRPr lang="en-GB" dirty="0"/>
                    </a:p>
                  </a:txBody>
                  <a:tcPr/>
                </a:tc>
                <a:tc>
                  <a:txBody>
                    <a:bodyPr/>
                    <a:lstStyle/>
                    <a:p>
                      <a:r>
                        <a:rPr lang="fa-IR" dirty="0"/>
                        <a:t>گین</a:t>
                      </a:r>
                      <a:endParaRPr lang="en-GB" dirty="0"/>
                    </a:p>
                  </a:txBody>
                  <a:tcPr/>
                </a:tc>
                <a:extLst>
                  <a:ext uri="{0D108BD9-81ED-4DB2-BD59-A6C34878D82A}">
                    <a16:rowId xmlns:a16="http://schemas.microsoft.com/office/drawing/2014/main" val="3418473811"/>
                  </a:ext>
                </a:extLst>
              </a:tr>
              <a:tr h="370840">
                <a:tc>
                  <a:txBody>
                    <a:bodyPr/>
                    <a:lstStyle/>
                    <a:p>
                      <a:r>
                        <a:rPr lang="en-US" dirty="0"/>
                        <a:t>     _U</a:t>
                      </a:r>
                      <a:endParaRPr lang="en-GB" dirty="0"/>
                    </a:p>
                  </a:txBody>
                  <a:tcPr/>
                </a:tc>
                <a:tc>
                  <a:txBody>
                    <a:bodyPr/>
                    <a:lstStyle/>
                    <a:p>
                      <a:endParaRPr lang="en-GB" dirty="0"/>
                    </a:p>
                  </a:txBody>
                  <a:tcPr/>
                </a:tc>
                <a:tc>
                  <a:txBody>
                    <a:bodyPr/>
                    <a:lstStyle/>
                    <a:p>
                      <a:r>
                        <a:rPr lang="en-US" dirty="0"/>
                        <a:t>_</a:t>
                      </a:r>
                      <a:endParaRPr lang="en-GB" dirty="0"/>
                    </a:p>
                  </a:txBody>
                  <a:tcPr/>
                </a:tc>
                <a:extLst>
                  <a:ext uri="{0D108BD9-81ED-4DB2-BD59-A6C34878D82A}">
                    <a16:rowId xmlns:a16="http://schemas.microsoft.com/office/drawing/2014/main" val="1995066966"/>
                  </a:ext>
                </a:extLst>
              </a:tr>
              <a:tr h="370840">
                <a:tc>
                  <a:txBody>
                    <a:bodyPr/>
                    <a:lstStyle/>
                    <a:p>
                      <a:r>
                        <a:rPr lang="fa-IR" baseline="0" dirty="0"/>
                        <a:t>    فع    </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15855272"/>
                  </a:ext>
                </a:extLst>
              </a:tr>
            </a:tbl>
          </a:graphicData>
        </a:graphic>
      </p:graphicFrame>
      <p:cxnSp>
        <p:nvCxnSpPr>
          <p:cNvPr id="9" name="Straight Connector 8"/>
          <p:cNvCxnSpPr/>
          <p:nvPr/>
        </p:nvCxnSpPr>
        <p:spPr>
          <a:xfrm>
            <a:off x="10640291" y="2414480"/>
            <a:ext cx="27709" cy="1510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804400" y="2414479"/>
            <a:ext cx="27709" cy="1510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006963" y="2414478"/>
            <a:ext cx="27709" cy="1510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90299" y="2414477"/>
            <a:ext cx="27709" cy="1510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01344" y="2414477"/>
            <a:ext cx="27709" cy="1510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90052" y="2414476"/>
            <a:ext cx="27709" cy="1510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30363" y="2414475"/>
            <a:ext cx="27709" cy="1510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7553" y="2414474"/>
            <a:ext cx="27709" cy="1510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78610" y="2414474"/>
            <a:ext cx="27709" cy="1510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03509" y="2414473"/>
            <a:ext cx="0" cy="15109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43419" y="2414474"/>
            <a:ext cx="401" cy="755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49491" y="2414473"/>
            <a:ext cx="27709" cy="1510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78189" y="3241964"/>
            <a:ext cx="171047" cy="2309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165833" y="5337261"/>
            <a:ext cx="8848437" cy="369332"/>
          </a:xfrm>
          <a:prstGeom prst="rect">
            <a:avLst/>
          </a:prstGeom>
        </p:spPr>
        <p:txBody>
          <a:bodyPr wrap="square">
            <a:spAutoFit/>
          </a:bodyPr>
          <a:lstStyle/>
          <a:p>
            <a:r>
              <a:rPr lang="fa-IR" dirty="0"/>
              <a:t> </a:t>
            </a:r>
            <a:endParaRPr lang="en-GB" dirty="0"/>
          </a:p>
        </p:txBody>
      </p:sp>
      <p:sp>
        <p:nvSpPr>
          <p:cNvPr id="5" name="Rectangle 4"/>
          <p:cNvSpPr/>
          <p:nvPr/>
        </p:nvSpPr>
        <p:spPr>
          <a:xfrm>
            <a:off x="5400530" y="4475486"/>
            <a:ext cx="6034088" cy="1908215"/>
          </a:xfrm>
          <a:prstGeom prst="rect">
            <a:avLst/>
          </a:prstGeom>
        </p:spPr>
        <p:txBody>
          <a:bodyPr wrap="none">
            <a:spAutoFit/>
          </a:bodyPr>
          <a:lstStyle/>
          <a:p>
            <a:pPr algn="r"/>
            <a:r>
              <a:rPr lang="fa-IR" sz="2800" b="1" dirty="0">
                <a:latin typeface="Arabic Typesetting" panose="03020402040406030203" pitchFamily="66" charset="-78"/>
                <a:cs typeface="Arabic Typesetting" panose="03020402040406030203" pitchFamily="66" charset="-78"/>
              </a:rPr>
              <a:t>1</a:t>
            </a:r>
            <a:r>
              <a:rPr lang="fa-IR" sz="2400" b="1" dirty="0">
                <a:latin typeface="Arabic Typesetting" panose="03020402040406030203" pitchFamily="66" charset="-78"/>
                <a:cs typeface="Arabic Typesetting" panose="03020402040406030203" pitchFamily="66" charset="-78"/>
              </a:rPr>
              <a:t>_ بلند تلفظ کردن مصوت کوتاه در هجای پنجم مصراع اول-اختیارات زبانی </a:t>
            </a:r>
            <a:r>
              <a:rPr lang="fa-IR" sz="2400" dirty="0">
                <a:latin typeface="Arabic Typesetting" panose="03020402040406030203" pitchFamily="66" charset="-78"/>
                <a:cs typeface="Arabic Typesetting" panose="03020402040406030203" pitchFamily="66" charset="-78"/>
              </a:rPr>
              <a:t> </a:t>
            </a:r>
          </a:p>
          <a:p>
            <a:pPr algn="r"/>
            <a:r>
              <a:rPr lang="fa-IR" sz="2400" b="1" dirty="0">
                <a:latin typeface="Arabic Typesetting" panose="03020402040406030203" pitchFamily="66" charset="-78"/>
                <a:cs typeface="Arabic Typesetting" panose="03020402040406030203" pitchFamily="66" charset="-78"/>
              </a:rPr>
              <a:t>2_ تبدیل دو هجای کوتاه یازده و دوازده مصراع اول به یک هجای بلند- اختیارات زبانی</a:t>
            </a:r>
          </a:p>
          <a:p>
            <a:pPr algn="r"/>
            <a:r>
              <a:rPr lang="fa-IR" sz="2400" b="1" dirty="0">
                <a:latin typeface="Arabic Typesetting" panose="03020402040406030203" pitchFamily="66" charset="-78"/>
                <a:cs typeface="Arabic Typesetting" panose="03020402040406030203" pitchFamily="66" charset="-78"/>
              </a:rPr>
              <a:t>3_بلند محسوب شدن هجای پایانی هر دو مصراع_اختیارات وزنی </a:t>
            </a:r>
          </a:p>
          <a:p>
            <a:pPr algn="r"/>
            <a:r>
              <a:rPr lang="fa-IR" sz="2400" b="1" dirty="0">
                <a:latin typeface="Arabic Typesetting" panose="03020402040406030203" pitchFamily="66" charset="-78"/>
                <a:cs typeface="Arabic Typesetting" panose="03020402040406030203" pitchFamily="66" charset="-78"/>
              </a:rPr>
              <a:t>4_ قالب شعر رباعی و بر وزن «مفعول- مفاعلن- مفاعیلن- فع»</a:t>
            </a:r>
          </a:p>
          <a:p>
            <a:pPr algn="r"/>
            <a:endParaRPr lang="fa-IR" b="1" dirty="0"/>
          </a:p>
        </p:txBody>
      </p:sp>
    </p:spTree>
    <p:extLst>
      <p:ext uri="{BB962C8B-B14F-4D97-AF65-F5344CB8AC3E}">
        <p14:creationId xmlns:p14="http://schemas.microsoft.com/office/powerpoint/2010/main" val="201729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16000" y="1634836"/>
            <a:ext cx="10033710" cy="4337339"/>
          </a:xfrm>
        </p:spPr>
        <p:txBody>
          <a:bodyPr>
            <a:normAutofit lnSpcReduction="10000"/>
          </a:bodyPr>
          <a:lstStyle/>
          <a:p>
            <a:pPr algn="ctr"/>
            <a:r>
              <a:rPr lang="fa-IR" sz="3200" b="1" dirty="0">
                <a:latin typeface="Arabic Typesetting" panose="03020402040406030203" pitchFamily="66" charset="-78"/>
                <a:cs typeface="Arabic Typesetting" panose="03020402040406030203" pitchFamily="66" charset="-78"/>
              </a:rPr>
              <a:t>تابود شهید بر روی دستان مردم تشیع کننده که همچو دریا موج می زدند، از خون و گل و شکوفه رنگین شده بود؛ همچنین مضامین شکوه و مرتبه ی والای شهادت و ایثارگری در شعر نمایان است.</a:t>
            </a:r>
          </a:p>
          <a:p>
            <a:pPr algn="ctr"/>
            <a:endParaRPr lang="fa-IR" sz="3200" b="1" dirty="0">
              <a:latin typeface="Arabic Typesetting" panose="03020402040406030203" pitchFamily="66" charset="-78"/>
              <a:cs typeface="Arabic Typesetting" panose="03020402040406030203" pitchFamily="66" charset="-78"/>
            </a:endParaRPr>
          </a:p>
          <a:p>
            <a:pPr algn="ctr"/>
            <a:endParaRPr lang="fa-IR" sz="3200" b="1" dirty="0">
              <a:latin typeface="Arabic Typesetting" panose="03020402040406030203" pitchFamily="66" charset="-78"/>
              <a:cs typeface="Arabic Typesetting" panose="03020402040406030203" pitchFamily="66" charset="-78"/>
            </a:endParaRPr>
          </a:p>
          <a:p>
            <a:pPr algn="ctr"/>
            <a:endParaRPr lang="fa-IR" sz="3200" b="1" dirty="0">
              <a:latin typeface="Arabic Typesetting" panose="03020402040406030203" pitchFamily="66" charset="-78"/>
              <a:cs typeface="Arabic Typesetting" panose="03020402040406030203" pitchFamily="66" charset="-78"/>
            </a:endParaRPr>
          </a:p>
          <a:p>
            <a:pPr algn="ctr"/>
            <a:endParaRPr lang="fa-IR" sz="3200" b="1" dirty="0">
              <a:latin typeface="Arabic Typesetting" panose="03020402040406030203" pitchFamily="66" charset="-78"/>
              <a:cs typeface="Arabic Typesetting" panose="03020402040406030203" pitchFamily="66" charset="-78"/>
            </a:endParaRPr>
          </a:p>
          <a:p>
            <a:pPr marL="0" indent="0" algn="ctr">
              <a:buNone/>
            </a:pPr>
            <a:r>
              <a:rPr lang="fa-IR" sz="3200" b="1" dirty="0">
                <a:latin typeface="Arabic Typesetting" panose="03020402040406030203" pitchFamily="66" charset="-78"/>
                <a:cs typeface="Arabic Typesetting" panose="03020402040406030203" pitchFamily="66" charset="-78"/>
              </a:rPr>
              <a:t>پایان</a:t>
            </a:r>
            <a:r>
              <a:rPr lang="fa-IR" sz="3200" b="1" dirty="0">
                <a:latin typeface="Arabic Typesetting" panose="03020402040406030203" pitchFamily="66" charset="-78"/>
                <a:cs typeface="Arabic Typesetting" panose="03020402040406030203" pitchFamily="66" charset="-78"/>
                <a:sym typeface="Wingdings" panose="05000000000000000000" pitchFamily="2" charset="2"/>
              </a:rPr>
              <a:t></a:t>
            </a:r>
            <a:endParaRPr lang="en-GB" sz="3200" b="1" dirty="0">
              <a:latin typeface="Arabic Typesetting" panose="03020402040406030203" pitchFamily="66" charset="-78"/>
              <a:cs typeface="Arabic Typesetting" panose="03020402040406030203" pitchFamily="66" charset="-78"/>
            </a:endParaRPr>
          </a:p>
        </p:txBody>
      </p:sp>
      <p:sp>
        <p:nvSpPr>
          <p:cNvPr id="3" name="Title 2"/>
          <p:cNvSpPr>
            <a:spLocks noGrp="1"/>
          </p:cNvSpPr>
          <p:nvPr>
            <p:ph type="title"/>
          </p:nvPr>
        </p:nvSpPr>
        <p:spPr/>
        <p:txBody>
          <a:bodyPr/>
          <a:lstStyle/>
          <a:p>
            <a:pPr algn="ctr"/>
            <a:r>
              <a:rPr lang="fa-IR" dirty="0"/>
              <a:t> </a:t>
            </a:r>
            <a:r>
              <a:rPr lang="fa-IR" dirty="0">
                <a:solidFill>
                  <a:srgbClr val="0070C0"/>
                </a:solidFill>
                <a:latin typeface="Arabic Typesetting" panose="03020402040406030203" pitchFamily="66" charset="-78"/>
                <a:cs typeface="Arabic Typesetting" panose="03020402040406030203" pitchFamily="66" charset="-78"/>
              </a:rPr>
              <a:t>بیت را از نظر قلمرو فکری تحلیل کنید.</a:t>
            </a:r>
            <a:endParaRPr lang="en-GB" dirty="0">
              <a:solidFill>
                <a:srgbClr val="0070C0"/>
              </a:solidFill>
              <a:latin typeface="Arabic Typesetting" panose="03020402040406030203" pitchFamily="66" charset="-78"/>
              <a:cs typeface="Arabic Typesetting" panose="03020402040406030203" pitchFamily="66" charset="-78"/>
            </a:endParaRPr>
          </a:p>
        </p:txBody>
      </p:sp>
      <p:sp>
        <p:nvSpPr>
          <p:cNvPr id="4" name="Pentagon 3"/>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362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9" y="1496292"/>
            <a:ext cx="8158688" cy="1330036"/>
          </a:xfrm>
        </p:spPr>
        <p:txBody>
          <a:bodyPr>
            <a:normAutofit fontScale="90000"/>
          </a:bodyPr>
          <a:lstStyle/>
          <a:p>
            <a:r>
              <a:rPr lang="fa-IR" dirty="0"/>
              <a:t> </a:t>
            </a:r>
            <a:br>
              <a:rPr lang="fa-IR" dirty="0"/>
            </a:br>
            <a:endParaRPr lang="en-GB" dirty="0"/>
          </a:p>
        </p:txBody>
      </p:sp>
      <p:sp>
        <p:nvSpPr>
          <p:cNvPr id="3" name="Text Placeholder 2"/>
          <p:cNvSpPr>
            <a:spLocks noGrp="1"/>
          </p:cNvSpPr>
          <p:nvPr>
            <p:ph type="body" idx="1"/>
          </p:nvPr>
        </p:nvSpPr>
        <p:spPr>
          <a:xfrm>
            <a:off x="2135140" y="877455"/>
            <a:ext cx="8158690" cy="2521527"/>
          </a:xfrm>
        </p:spPr>
        <p:txBody>
          <a:bodyPr>
            <a:normAutofit fontScale="25000" lnSpcReduction="20000"/>
          </a:bodyPr>
          <a:lstStyle/>
          <a:p>
            <a:r>
              <a:rPr lang="fa-IR" sz="11200" dirty="0">
                <a:latin typeface="Arabic Typesetting" panose="03020402040406030203" pitchFamily="66" charset="-78"/>
                <a:cs typeface="Arabic Typesetting" panose="03020402040406030203" pitchFamily="66" charset="-78"/>
              </a:rPr>
              <a:t>به ابیات زیر توجه نمایید:</a:t>
            </a:r>
          </a:p>
          <a:p>
            <a:r>
              <a:rPr lang="fa-IR" sz="11200" dirty="0">
                <a:latin typeface="Arabic Typesetting" panose="03020402040406030203" pitchFamily="66" charset="-78"/>
                <a:cs typeface="Arabic Typesetting" panose="03020402040406030203" pitchFamily="66" charset="-78"/>
              </a:rPr>
              <a:t>به کردار افسانه از هر کسی         شنیدم همی داستانت بسی</a:t>
            </a:r>
          </a:p>
          <a:p>
            <a:r>
              <a:rPr lang="fa-IR" sz="11200" dirty="0">
                <a:latin typeface="Arabic Typesetting" panose="03020402040406030203" pitchFamily="66" charset="-78"/>
                <a:cs typeface="Arabic Typesetting" panose="03020402040406030203" pitchFamily="66" charset="-78"/>
              </a:rPr>
              <a:t>به تنها یکی گور پنهان کنی          هوا را به شمشیر گریان کنی</a:t>
            </a:r>
          </a:p>
          <a:p>
            <a:r>
              <a:rPr lang="fa-IR" sz="11200" dirty="0">
                <a:latin typeface="Arabic Typesetting" panose="03020402040406030203" pitchFamily="66" charset="-78"/>
                <a:cs typeface="Arabic Typesetting" panose="03020402040406030203" pitchFamily="66" charset="-78"/>
              </a:rPr>
              <a:t>برهنه چو تیغ تو بیند عقاب           نیارد به نخجیر کردن شتاب</a:t>
            </a:r>
          </a:p>
          <a:p>
            <a:r>
              <a:rPr lang="fa-IR" sz="11200" dirty="0">
                <a:latin typeface="Arabic Typesetting" panose="03020402040406030203" pitchFamily="66" charset="-78"/>
                <a:cs typeface="Arabic Typesetting" panose="03020402040406030203" pitchFamily="66" charset="-78"/>
              </a:rPr>
              <a:t>نشان کمند تو دارد هژبر              ز بیم سنان تو خون بارد ابر</a:t>
            </a:r>
          </a:p>
          <a:p>
            <a:endParaRPr lang="fa-IR" sz="2800" dirty="0">
              <a:latin typeface="Arabic Typesetting" panose="03020402040406030203" pitchFamily="66" charset="-78"/>
              <a:cs typeface="Arabic Typesetting" panose="03020402040406030203" pitchFamily="66" charset="-78"/>
            </a:endParaRPr>
          </a:p>
          <a:p>
            <a:pPr lvl="0"/>
            <a:r>
              <a:rPr lang="fa-IR" sz="2800" dirty="0">
                <a:latin typeface="Arabic Typesetting" panose="03020402040406030203" pitchFamily="66" charset="-78"/>
                <a:cs typeface="Arabic Typesetting" panose="03020402040406030203" pitchFamily="66" charset="-78"/>
              </a:rPr>
              <a:t> </a:t>
            </a:r>
            <a:endParaRPr lang="fa-IR" sz="2800" dirty="0"/>
          </a:p>
          <a:p>
            <a:endParaRPr lang="en-GB" sz="2800" dirty="0">
              <a:latin typeface="Arabic Typesetting" panose="03020402040406030203" pitchFamily="66" charset="-78"/>
              <a:cs typeface="Arabic Typesetting" panose="03020402040406030203" pitchFamily="66" charset="-78"/>
            </a:endParaRPr>
          </a:p>
        </p:txBody>
      </p:sp>
      <p:sp>
        <p:nvSpPr>
          <p:cNvPr id="4" name="Footer Placeholder 3"/>
          <p:cNvSpPr>
            <a:spLocks noGrp="1"/>
          </p:cNvSpPr>
          <p:nvPr>
            <p:ph type="ftr" sz="quarter" idx="11"/>
          </p:nvPr>
        </p:nvSpPr>
        <p:spPr>
          <a:xfrm>
            <a:off x="1563976" y="4821382"/>
            <a:ext cx="9060874" cy="932872"/>
          </a:xfrm>
        </p:spPr>
        <p:txBody>
          <a:bodyPr/>
          <a:lstStyle/>
          <a:p>
            <a:pPr lvl="0" algn="ctr"/>
            <a:r>
              <a:rPr lang="fa-IR" sz="2400" dirty="0">
                <a:latin typeface="Arabic Typesetting" panose="03020402040406030203" pitchFamily="66" charset="-78"/>
                <a:cs typeface="Arabic Typesetting" panose="03020402040406030203" pitchFamily="66" charset="-78"/>
              </a:rPr>
              <a:t> </a:t>
            </a:r>
            <a:r>
              <a:rPr lang="fa-IR" sz="2800" dirty="0">
                <a:latin typeface="Arabic Typesetting" panose="03020402040406030203" pitchFamily="66" charset="-78"/>
                <a:cs typeface="Arabic Typesetting" panose="03020402040406030203" pitchFamily="66" charset="-78"/>
              </a:rPr>
              <a:t>زیاده روی در توصیف شجاعت و قدرت رستم از زبان تهمینه، موجب زیبایی آفرینی و موسیقی معنوی در این ابیات شده است؛ به گونه ای که این بزرگ نمایی تصویری زیبا در ذهن شنونده یا خواننده ایجاد میکند و تصویرآفرینی حماسی را در این ادبیات به اوج می رساند.</a:t>
            </a:r>
          </a:p>
          <a:p>
            <a:pPr lvl="0" algn="ctr"/>
            <a:r>
              <a:rPr lang="fa-IR" sz="2800" dirty="0">
                <a:latin typeface="Arabic Typesetting" panose="03020402040406030203" pitchFamily="66" charset="-78"/>
                <a:cs typeface="Arabic Typesetting" panose="03020402040406030203" pitchFamily="66" charset="-78"/>
              </a:rPr>
              <a:t> اغراق متناسب‌ترین آرایه برای تصویر آفرینی در حماسه است؛ بنابراین در شاهنامه و آثار حماسی دیگر از آن بسیار استفاده شده است</a:t>
            </a:r>
            <a:r>
              <a:rPr lang="fa-IR" sz="2800" dirty="0"/>
              <a:t>.</a:t>
            </a:r>
          </a:p>
          <a:p>
            <a:pPr algn="ct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7798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مثال:</a:t>
            </a:r>
            <a:endParaRPr lang="en-US" sz="3600" dirty="0"/>
          </a:p>
        </p:txBody>
      </p:sp>
      <p:sp>
        <p:nvSpPr>
          <p:cNvPr id="4" name="TextBox 3"/>
          <p:cNvSpPr txBox="1"/>
          <p:nvPr/>
        </p:nvSpPr>
        <p:spPr>
          <a:xfrm>
            <a:off x="1482436" y="1737751"/>
            <a:ext cx="8906934" cy="584775"/>
          </a:xfrm>
          <a:prstGeom prst="rect">
            <a:avLst/>
          </a:prstGeom>
          <a:noFill/>
        </p:spPr>
        <p:txBody>
          <a:bodyPr wrap="square" rtlCol="0">
            <a:spAutoFit/>
          </a:bodyPr>
          <a:lstStyle/>
          <a:p>
            <a:pPr algn="ctr" rtl="1"/>
            <a:r>
              <a:rPr lang="fa-IR" sz="3200" b="1" dirty="0">
                <a:latin typeface="Arabic Typesetting" panose="03020402040406030203" pitchFamily="66" charset="-78"/>
                <a:cs typeface="Arabic Typesetting" panose="03020402040406030203" pitchFamily="66" charset="-78"/>
              </a:rPr>
              <a:t>بگذار تا بگرییم چون ابر در بهاران/ کز سنگ ناله برخیزد روز وداع یاران (سعدی)</a:t>
            </a:r>
            <a:endParaRPr lang="en-US" sz="3200" b="1"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926714" y="3106948"/>
            <a:ext cx="10318045" cy="609398"/>
          </a:xfrm>
          <a:prstGeom prst="rect">
            <a:avLst/>
          </a:prstGeom>
          <a:noFill/>
        </p:spPr>
        <p:txBody>
          <a:bodyPr wrap="square" rtlCol="0">
            <a:spAutoFit/>
          </a:bodyPr>
          <a:lstStyle/>
          <a:p>
            <a:pPr algn="ctr" rtl="1">
              <a:lnSpc>
                <a:spcPct val="120000"/>
              </a:lnSpc>
            </a:pPr>
            <a:r>
              <a:rPr lang="fa-IR" sz="2800" dirty="0">
                <a:latin typeface="Arabic Typesetting" panose="03020402040406030203" pitchFamily="66" charset="-78"/>
                <a:cs typeface="Arabic Typesetting" panose="03020402040406030203" pitchFamily="66" charset="-78"/>
              </a:rPr>
              <a:t>سعدی با بزرگ‌نمایی در توصیف روز وداع یار، احساسات و عواطف سرشار درونی خویش را نشان می‌دهد.</a:t>
            </a:r>
            <a:endParaRPr lang="en-US" sz="2800" dirty="0">
              <a:latin typeface="Arabic Typesetting" panose="03020402040406030203" pitchFamily="66" charset="-78"/>
              <a:cs typeface="Arabic Typesetting" panose="03020402040406030203" pitchFamily="66" charset="-78"/>
            </a:endParaRPr>
          </a:p>
        </p:txBody>
      </p:sp>
      <p:sp>
        <p:nvSpPr>
          <p:cNvPr id="6" name="Pentagon 5"/>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3813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t>نمونه های دیگر</a:t>
            </a:r>
            <a:endParaRPr lang="en-US" sz="3200" dirty="0"/>
          </a:p>
        </p:txBody>
      </p:sp>
      <p:sp>
        <p:nvSpPr>
          <p:cNvPr id="4" name="TextBox 3"/>
          <p:cNvSpPr txBox="1"/>
          <p:nvPr/>
        </p:nvSpPr>
        <p:spPr>
          <a:xfrm>
            <a:off x="1213555" y="1684337"/>
            <a:ext cx="9448800" cy="523220"/>
          </a:xfrm>
          <a:prstGeom prst="rect">
            <a:avLst/>
          </a:prstGeom>
          <a:noFill/>
        </p:spPr>
        <p:txBody>
          <a:bodyPr wrap="square" rtlCol="0">
            <a:spAutoFit/>
          </a:bodyPr>
          <a:lstStyle/>
          <a:p>
            <a:pPr algn="ctr" rtl="1"/>
            <a:r>
              <a:rPr lang="fa-IR" sz="2800" b="1" dirty="0">
                <a:latin typeface="Arabic Typesetting" panose="03020402040406030203" pitchFamily="66" charset="-78"/>
                <a:cs typeface="Arabic Typesetting" panose="03020402040406030203" pitchFamily="66" charset="-78"/>
              </a:rPr>
              <a:t>دلم گرفته از این روزها دلم تنگ است      میان ما و رسیدن هزار فرسنگ است (سلمان هراتی)</a:t>
            </a:r>
            <a:endParaRPr lang="en-US" sz="2800" b="1"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p:cNvSpPr txBox="1"/>
          <p:nvPr/>
        </p:nvSpPr>
        <p:spPr>
          <a:xfrm>
            <a:off x="1213555" y="3232635"/>
            <a:ext cx="9899332" cy="1274195"/>
          </a:xfrm>
          <a:prstGeom prst="rect">
            <a:avLst/>
          </a:prstGeom>
          <a:noFill/>
        </p:spPr>
        <p:txBody>
          <a:bodyPr wrap="square" rtlCol="0">
            <a:spAutoFit/>
          </a:bodyPr>
          <a:lstStyle/>
          <a:p>
            <a:pPr algn="ctr" rtl="1">
              <a:lnSpc>
                <a:spcPct val="120000"/>
              </a:lnSpc>
            </a:pPr>
            <a:r>
              <a:rPr lang="fa-IR" sz="3200" dirty="0">
                <a:latin typeface="Arabic Typesetting" panose="03020402040406030203" pitchFamily="66" charset="-78"/>
                <a:cs typeface="Arabic Typesetting" panose="03020402040406030203" pitchFamily="66" charset="-78"/>
              </a:rPr>
              <a:t>شاعر در بیت بالا، برای اثبات دل تنگی خود و نرسیدن به معشوق، فاصله و دوری اش را </a:t>
            </a:r>
          </a:p>
          <a:p>
            <a:pPr algn="ctr" rtl="1">
              <a:lnSpc>
                <a:spcPct val="120000"/>
              </a:lnSpc>
            </a:pPr>
            <a:r>
              <a:rPr lang="fa-IR" sz="3200" dirty="0">
                <a:latin typeface="Arabic Typesetting" panose="03020402040406030203" pitchFamily="66" charset="-78"/>
                <a:cs typeface="Arabic Typesetting" panose="03020402040406030203" pitchFamily="66" charset="-78"/>
              </a:rPr>
              <a:t>با هزار فرسنگ بیان میکند که اغراق دارد</a:t>
            </a:r>
            <a:r>
              <a:rPr lang="fa-IR" sz="3200" b="1" dirty="0">
                <a:latin typeface="Arabic Typesetting" panose="03020402040406030203" pitchFamily="66" charset="-78"/>
                <a:cs typeface="Arabic Typesetting" panose="03020402040406030203" pitchFamily="66" charset="-78"/>
              </a:rPr>
              <a:t>.</a:t>
            </a:r>
            <a:endParaRPr lang="en-US" sz="3200" b="1" dirty="0">
              <a:latin typeface="Arabic Typesetting" panose="03020402040406030203" pitchFamily="66" charset="-78"/>
              <a:cs typeface="Arabic Typesetting" panose="03020402040406030203" pitchFamily="66" charset="-78"/>
            </a:endParaRPr>
          </a:p>
        </p:txBody>
      </p:sp>
      <p:sp>
        <p:nvSpPr>
          <p:cNvPr id="6" name="Pentagon 5"/>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8331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مثال:</a:t>
            </a:r>
            <a:endParaRPr lang="en-US" sz="3600" dirty="0"/>
          </a:p>
        </p:txBody>
      </p:sp>
      <p:sp>
        <p:nvSpPr>
          <p:cNvPr id="4" name="TextBox 3"/>
          <p:cNvSpPr txBox="1"/>
          <p:nvPr/>
        </p:nvSpPr>
        <p:spPr>
          <a:xfrm>
            <a:off x="1535288" y="1765416"/>
            <a:ext cx="8906934" cy="523220"/>
          </a:xfrm>
          <a:prstGeom prst="rect">
            <a:avLst/>
          </a:prstGeom>
          <a:noFill/>
        </p:spPr>
        <p:txBody>
          <a:bodyPr wrap="square" rtlCol="0">
            <a:spAutoFit/>
          </a:bodyPr>
          <a:lstStyle/>
          <a:p>
            <a:pPr algn="ctr" rtl="1"/>
            <a:r>
              <a:rPr lang="fa-IR" sz="2800" b="1" dirty="0">
                <a:latin typeface="Arabic Typesetting" panose="03020402040406030203" pitchFamily="66" charset="-78"/>
                <a:cs typeface="Arabic Typesetting" panose="03020402040406030203" pitchFamily="66" charset="-78"/>
              </a:rPr>
              <a:t>می شناسمت/چشم های تو میزبان آفتاب صبح سبز باغ هاست/می شناسمت  (شفیعی کدکنی)</a:t>
            </a:r>
            <a:endParaRPr lang="en-US" sz="2800" b="1"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72897" y="3351514"/>
            <a:ext cx="10318045" cy="683264"/>
          </a:xfrm>
          <a:prstGeom prst="rect">
            <a:avLst/>
          </a:prstGeom>
          <a:noFill/>
        </p:spPr>
        <p:txBody>
          <a:bodyPr wrap="square" rtlCol="0">
            <a:spAutoFit/>
          </a:bodyPr>
          <a:lstStyle/>
          <a:p>
            <a:pPr algn="ctr" rtl="1">
              <a:lnSpc>
                <a:spcPct val="120000"/>
              </a:lnSpc>
            </a:pPr>
            <a:r>
              <a:rPr lang="fa-IR" sz="3200" dirty="0">
                <a:latin typeface="Arabic Typesetting" panose="03020402040406030203" pitchFamily="66" charset="-78"/>
                <a:cs typeface="Arabic Typesetting" panose="03020402040406030203" pitchFamily="66" charset="-78"/>
              </a:rPr>
              <a:t>در این مثال هم در زیبایی چشمان معشوق اغراق و بزرگ‌نمایی شده است.</a:t>
            </a:r>
            <a:endParaRPr lang="en-US" sz="3200" dirty="0">
              <a:latin typeface="Arabic Typesetting" panose="03020402040406030203" pitchFamily="66" charset="-78"/>
              <a:cs typeface="Arabic Typesetting" panose="03020402040406030203" pitchFamily="66" charset="-78"/>
            </a:endParaRPr>
          </a:p>
        </p:txBody>
      </p:sp>
      <p:sp>
        <p:nvSpPr>
          <p:cNvPr id="7" name="Pentagon 6"/>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9227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مثال:</a:t>
            </a:r>
            <a:endParaRPr lang="en-US" sz="3600" dirty="0"/>
          </a:p>
        </p:txBody>
      </p:sp>
      <p:sp>
        <p:nvSpPr>
          <p:cNvPr id="4" name="TextBox 3"/>
          <p:cNvSpPr txBox="1"/>
          <p:nvPr/>
        </p:nvSpPr>
        <p:spPr>
          <a:xfrm>
            <a:off x="1106311" y="1727895"/>
            <a:ext cx="9335911" cy="523220"/>
          </a:xfrm>
          <a:prstGeom prst="rect">
            <a:avLst/>
          </a:prstGeom>
          <a:noFill/>
        </p:spPr>
        <p:txBody>
          <a:bodyPr wrap="square" rtlCol="0">
            <a:spAutoFit/>
          </a:bodyPr>
          <a:lstStyle/>
          <a:p>
            <a:pPr algn="ctr" rtl="1"/>
            <a:r>
              <a:rPr lang="fa-IR" sz="2800" dirty="0">
                <a:latin typeface="Arabic Typesetting" panose="03020402040406030203" pitchFamily="66" charset="-78"/>
                <a:cs typeface="Arabic Typesetting" panose="03020402040406030203" pitchFamily="66" charset="-78"/>
              </a:rPr>
              <a:t> </a:t>
            </a:r>
            <a:r>
              <a:rPr lang="fa-IR" sz="2800" b="1" dirty="0">
                <a:latin typeface="Arabic Typesetting" panose="03020402040406030203" pitchFamily="66" charset="-78"/>
                <a:cs typeface="Arabic Typesetting" panose="03020402040406030203" pitchFamily="66" charset="-78"/>
              </a:rPr>
              <a:t>چو رامین گه گهی بنواختی چنگ،          ز شادی بر سر آب آمدی سنگ   (فخرالدین اسعد گرگانی)</a:t>
            </a:r>
            <a:endParaRPr lang="en-US" sz="2800" b="1"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45188" y="3066314"/>
            <a:ext cx="10318045" cy="609398"/>
          </a:xfrm>
          <a:prstGeom prst="rect">
            <a:avLst/>
          </a:prstGeom>
          <a:noFill/>
        </p:spPr>
        <p:txBody>
          <a:bodyPr wrap="square" rtlCol="0">
            <a:spAutoFit/>
          </a:bodyPr>
          <a:lstStyle/>
          <a:p>
            <a:pPr algn="ctr" rtl="1">
              <a:lnSpc>
                <a:spcPct val="120000"/>
              </a:lnSpc>
            </a:pPr>
            <a:r>
              <a:rPr lang="fa-IR" sz="2800" dirty="0">
                <a:latin typeface="Arabic Typesetting" panose="03020402040406030203" pitchFamily="66" charset="-78"/>
                <a:cs typeface="Arabic Typesetting" panose="03020402040406030203" pitchFamily="66" charset="-78"/>
              </a:rPr>
              <a:t>شاعر در این بیت در شدت شادی وخوشحالی از نواختن چنگ بزرگنمایی کرده است.</a:t>
            </a:r>
            <a:endParaRPr lang="en-US" sz="2800" dirty="0">
              <a:latin typeface="Arabic Typesetting" panose="03020402040406030203" pitchFamily="66" charset="-78"/>
              <a:cs typeface="Arabic Typesetting" panose="03020402040406030203" pitchFamily="66" charset="-78"/>
            </a:endParaRPr>
          </a:p>
        </p:txBody>
      </p:sp>
      <p:sp>
        <p:nvSpPr>
          <p:cNvPr id="7" name="Pentagon 6"/>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6570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ایهام</a:t>
            </a:r>
            <a:endParaRPr lang="en-US" dirty="0"/>
          </a:p>
        </p:txBody>
      </p:sp>
      <p:sp>
        <p:nvSpPr>
          <p:cNvPr id="3" name="Content Placeholder 2"/>
          <p:cNvSpPr>
            <a:spLocks noGrp="1"/>
          </p:cNvSpPr>
          <p:nvPr>
            <p:ph idx="1"/>
          </p:nvPr>
        </p:nvSpPr>
        <p:spPr>
          <a:xfrm>
            <a:off x="1330035" y="1649339"/>
            <a:ext cx="9671799" cy="1861506"/>
          </a:xfrm>
        </p:spPr>
        <p:txBody>
          <a:bodyPr>
            <a:noAutofit/>
          </a:bodyPr>
          <a:lstStyle/>
          <a:p>
            <a:pPr marL="0" indent="0" algn="ctr">
              <a:lnSpc>
                <a:spcPct val="120000"/>
              </a:lnSpc>
              <a:buNone/>
            </a:pPr>
            <a:r>
              <a:rPr lang="fa-IR" sz="3200" dirty="0">
                <a:latin typeface="Arabic Typesetting" panose="03020402040406030203" pitchFamily="66" charset="-78"/>
                <a:cs typeface="Arabic Typesetting" panose="03020402040406030203" pitchFamily="66" charset="-78"/>
              </a:rPr>
              <a:t>در لغت به معنای در وهم و گمان افکندن است و در اصطلاح بدیع، آوردن واژه‌ای یا عبارتی در سخن با دو یا چند معنا که معمولا بیت با تمام معانی پذیرفتنی و دارای ارزش است. دریافت هم‌زمان چند معنا از یک واژه‌ یا یک عبارت در کلام، به گونه‌ای که تصویری زیبا در ذهن خواننده یا شنونده می‌آفریند و موجب زیبایی کلام می‌شود؛.</a:t>
            </a:r>
            <a:endParaRPr lang="en-US" sz="3200" dirty="0">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1005177" y="4871669"/>
            <a:ext cx="10321514" cy="1126462"/>
          </a:xfrm>
          <a:prstGeom prst="rect">
            <a:avLst/>
          </a:prstGeom>
          <a:noFill/>
        </p:spPr>
        <p:txBody>
          <a:bodyPr wrap="square" rtlCol="0">
            <a:spAutoFit/>
          </a:bodyPr>
          <a:lstStyle/>
          <a:p>
            <a:pPr algn="ctr" rtl="1">
              <a:lnSpc>
                <a:spcPct val="120000"/>
              </a:lnSpc>
            </a:pPr>
            <a:r>
              <a:rPr lang="fa-IR" sz="2800" dirty="0">
                <a:latin typeface="Arabic Typesetting" panose="03020402040406030203" pitchFamily="66" charset="-78"/>
                <a:cs typeface="Arabic Typesetting" panose="03020402040406030203" pitchFamily="66" charset="-78"/>
              </a:rPr>
              <a:t>زمانی یک واژه یا عبارت در یک بیت ایهام خواهد داشت که هر دو معنای آن در بیت پذیرفته باشد یا معنایی نزدیک به بیت داشته باشد، بنابراین صرف چند معنا داشتن واژه‌ای سبب ایجاد ایهام در یک بیت نخواهد شد.</a:t>
            </a:r>
            <a:endParaRPr lang="en-US" sz="2800" dirty="0">
              <a:latin typeface="Arabic Typesetting" panose="03020402040406030203" pitchFamily="66" charset="-78"/>
              <a:cs typeface="Arabic Typesetting" panose="03020402040406030203" pitchFamily="66" charset="-78"/>
            </a:endParaRPr>
          </a:p>
        </p:txBody>
      </p:sp>
      <p:sp>
        <p:nvSpPr>
          <p:cNvPr id="5" name="Oval Callout 4"/>
          <p:cNvSpPr/>
          <p:nvPr/>
        </p:nvSpPr>
        <p:spPr>
          <a:xfrm>
            <a:off x="10219652" y="4104024"/>
            <a:ext cx="1117600" cy="7676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rgbClr val="FF0000"/>
                </a:solidFill>
                <a:latin typeface="Arabic Typesetting" panose="03020402040406030203" pitchFamily="66" charset="-78"/>
                <a:cs typeface="Arabic Typesetting" panose="03020402040406030203" pitchFamily="66" charset="-78"/>
              </a:rPr>
              <a:t>نکته</a:t>
            </a:r>
            <a:endParaRPr lang="en-US" sz="3600" dirty="0">
              <a:solidFill>
                <a:srgbClr val="FF0000"/>
              </a:solidFill>
              <a:latin typeface="Arabic Typesetting" panose="03020402040406030203" pitchFamily="66" charset="-78"/>
              <a:cs typeface="Arabic Typesetting" panose="03020402040406030203" pitchFamily="66" charset="-78"/>
            </a:endParaRPr>
          </a:p>
        </p:txBody>
      </p:sp>
      <p:sp>
        <p:nvSpPr>
          <p:cNvPr id="6" name="Pentagon 5"/>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9487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مثال:</a:t>
            </a:r>
            <a:endParaRPr lang="en-US" sz="3600" dirty="0"/>
          </a:p>
        </p:txBody>
      </p:sp>
      <p:sp>
        <p:nvSpPr>
          <p:cNvPr id="4" name="TextBox 3"/>
          <p:cNvSpPr txBox="1"/>
          <p:nvPr/>
        </p:nvSpPr>
        <p:spPr>
          <a:xfrm>
            <a:off x="1269999" y="1622781"/>
            <a:ext cx="9335911" cy="646331"/>
          </a:xfrm>
          <a:prstGeom prst="rect">
            <a:avLst/>
          </a:prstGeom>
          <a:noFill/>
        </p:spPr>
        <p:txBody>
          <a:bodyPr wrap="square" rtlCol="0">
            <a:spAutoFit/>
          </a:bodyPr>
          <a:lstStyle/>
          <a:p>
            <a:pPr algn="ctr" rtl="1"/>
            <a:r>
              <a:rPr lang="fa-IR" sz="3600" dirty="0">
                <a:latin typeface="Arabic Typesetting" panose="03020402040406030203" pitchFamily="66" charset="-78"/>
                <a:cs typeface="Arabic Typesetting" panose="03020402040406030203" pitchFamily="66" charset="-78"/>
              </a:rPr>
              <a:t> </a:t>
            </a:r>
            <a:r>
              <a:rPr lang="fa-IR" sz="3600" b="1" dirty="0">
                <a:latin typeface="Arabic Typesetting" panose="03020402040406030203" pitchFamily="66" charset="-78"/>
                <a:cs typeface="Arabic Typesetting" panose="03020402040406030203" pitchFamily="66" charset="-78"/>
              </a:rPr>
              <a:t>بی مهر رخت روز مرا نور نمانده است    وز عمر مرا جز شب دیجور نمانده است(حافظ)</a:t>
            </a:r>
            <a:endParaRPr lang="en-US" sz="3600" b="1" dirty="0">
              <a:latin typeface="Arabic Typesetting" panose="03020402040406030203" pitchFamily="66" charset="-78"/>
              <a:cs typeface="Arabic Typesetting" panose="03020402040406030203" pitchFamily="66" charset="-78"/>
            </a:endParaRPr>
          </a:p>
        </p:txBody>
      </p:sp>
      <p:sp>
        <p:nvSpPr>
          <p:cNvPr id="5" name="Round Same Side Corner Rectangle 4"/>
          <p:cNvSpPr/>
          <p:nvPr/>
        </p:nvSpPr>
        <p:spPr>
          <a:xfrm>
            <a:off x="1433689" y="1498650"/>
            <a:ext cx="9008533" cy="894594"/>
          </a:xfrm>
          <a:prstGeom prst="round2Same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1000605" y="3292251"/>
            <a:ext cx="10318045" cy="683264"/>
          </a:xfrm>
          <a:prstGeom prst="rect">
            <a:avLst/>
          </a:prstGeom>
          <a:noFill/>
        </p:spPr>
        <p:txBody>
          <a:bodyPr wrap="square" rtlCol="0">
            <a:spAutoFit/>
          </a:bodyPr>
          <a:lstStyle/>
          <a:p>
            <a:pPr algn="ctr" rtl="1">
              <a:lnSpc>
                <a:spcPct val="120000"/>
              </a:lnSpc>
            </a:pPr>
            <a:r>
              <a:rPr lang="fa-IR" sz="3200" dirty="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
        <p:nvSpPr>
          <p:cNvPr id="7" name="Pentagon 6"/>
          <p:cNvSpPr/>
          <p:nvPr/>
        </p:nvSpPr>
        <p:spPr>
          <a:xfrm>
            <a:off x="0" y="6502400"/>
            <a:ext cx="2964873" cy="355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433688" y="2699590"/>
            <a:ext cx="9008533" cy="1865126"/>
          </a:xfrm>
          <a:prstGeom prst="rect">
            <a:avLst/>
          </a:prstGeom>
        </p:spPr>
        <p:txBody>
          <a:bodyPr wrap="square">
            <a:spAutoFit/>
          </a:bodyPr>
          <a:lstStyle/>
          <a:p>
            <a:pPr algn="ctr" rtl="1">
              <a:lnSpc>
                <a:spcPct val="120000"/>
              </a:lnSpc>
            </a:pPr>
            <a:r>
              <a:rPr lang="fa-IR" sz="3200" dirty="0">
                <a:latin typeface="Arabic Typesetting" panose="03020402040406030203" pitchFamily="66" charset="-78"/>
                <a:cs typeface="Arabic Typesetting" panose="03020402040406030203" pitchFamily="66" charset="-78"/>
              </a:rPr>
              <a:t>واژه‌ی «مهر» ایهام دارد و در دو معنی به کار رفته است؛ در معنای«محبت» و دومی در معنای «خورشید» و بیت با هر دو معنی قابل درک و دریافت است. در ایهام ذهن با اندکی تأمل، هر دو معنی را کشف می کند و همین موضوع سبب زیبایی آفرینی و لذت خواننده می شود</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07386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424</TotalTime>
  <Words>1713</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Arabic Typesetting</vt:lpstr>
      <vt:lpstr>Arial</vt:lpstr>
      <vt:lpstr>Calibri</vt:lpstr>
      <vt:lpstr>Garamond</vt:lpstr>
      <vt:lpstr>Tiger</vt:lpstr>
      <vt:lpstr>Trebuchet MS</vt:lpstr>
      <vt:lpstr>Wingdings 2</vt:lpstr>
      <vt:lpstr>Organic</vt:lpstr>
      <vt:lpstr>اغراق، ایهام و ایهام تناسب</vt:lpstr>
      <vt:lpstr>اغراق</vt:lpstr>
      <vt:lpstr>  </vt:lpstr>
      <vt:lpstr>مثال:</vt:lpstr>
      <vt:lpstr>نمونه های دیگر</vt:lpstr>
      <vt:lpstr>مثال:</vt:lpstr>
      <vt:lpstr>مثال:</vt:lpstr>
      <vt:lpstr>ایهام</vt:lpstr>
      <vt:lpstr>مثال:</vt:lpstr>
      <vt:lpstr>مثال:</vt:lpstr>
      <vt:lpstr>مثال:</vt:lpstr>
      <vt:lpstr>چند نمونه: عهد کردی که کشی فرصت خود را روزی     فرصت ار یافتی، آن عهد فراموش مکن  (فرصت شیرازی)       </vt:lpstr>
      <vt:lpstr>ایهام تناسب</vt:lpstr>
      <vt:lpstr>مثال:</vt:lpstr>
      <vt:lpstr>مثال:</vt:lpstr>
      <vt:lpstr>مثال:</vt:lpstr>
      <vt:lpstr>PowerPoint Presentation</vt:lpstr>
      <vt:lpstr>مثال:</vt:lpstr>
      <vt:lpstr>۱در هر یک از ابیات زیر آرایه ایهام و ایهام تناسب را مشخص کنید و معانی مختلف واژه ای که این معانی را به وجود آورده است، بنویسید. الف) بگفتا عشق شیرین بر تو چون است      بگفت از جان شیرینم فزون است  (نظامی) واژ شیرین در مصراع اول ایهام دارد: «شیرین معشوق خسرو پرویز» و «مطبوع و دلپذیر» که با هر دو معنی در بیت حضور دارد. </vt:lpstr>
      <vt:lpstr>ج) عرضه کردم بر دو جهان بر دل کار افتاده   به جز از عشق تو باقی همه فانی دانست (حافظ)  واژه باقی ایهام تناسب دارد: یکی به معنای «بقیه و ما بقی» که با این معنی در بیت حضور دارد دیگری به معنای «پاینده و جاوید» که با فانی تناسب دارد.</vt:lpstr>
      <vt:lpstr>اغراق های به کار رفته در بیت ها و عبارت های زیر را بیابید و توضیح دهید.    الف) گر برگ گل سرخ کنی پیرهنش را    از نازکی آزار رساند بدنش را (طرب اصفهانی) اغراق در لطیفی و نازکی اندام معشوق که حتی تحمل پیرهنی از برگ گل را ندارد.</vt:lpstr>
      <vt:lpstr> با توجه به بیت زیر به پرسش ها پاسخ دهید.</vt:lpstr>
      <vt:lpstr> بیت را از نظر قلمرو فکری تحلیل کنید.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اغراق، ایهام و ایهام تناسب</dc:title>
  <cp:lastModifiedBy>Ali-PC</cp:lastModifiedBy>
  <cp:revision>34</cp:revision>
  <dcterms:modified xsi:type="dcterms:W3CDTF">2020-03-04T09:02:25Z</dcterms:modified>
</cp:coreProperties>
</file>